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17" r:id="rId1"/>
  </p:sldMasterIdLst>
  <p:notesMasterIdLst>
    <p:notesMasterId r:id="rId10"/>
  </p:notesMasterIdLst>
  <p:sldIdLst>
    <p:sldId id="256" r:id="rId2"/>
    <p:sldId id="349" r:id="rId3"/>
    <p:sldId id="669" r:id="rId4"/>
    <p:sldId id="670" r:id="rId5"/>
    <p:sldId id="671" r:id="rId6"/>
    <p:sldId id="673" r:id="rId7"/>
    <p:sldId id="672" r:id="rId8"/>
    <p:sldId id="450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bg2"/>
        </a:solidFill>
        <a:latin typeface="Gill Sans" pitchFamily="112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bg2"/>
        </a:solidFill>
        <a:latin typeface="Gill Sans" pitchFamily="112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bg2"/>
        </a:solidFill>
        <a:latin typeface="Gill Sans" pitchFamily="112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bg2"/>
        </a:solidFill>
        <a:latin typeface="Gill Sans" pitchFamily="112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bg2"/>
        </a:solidFill>
        <a:latin typeface="Gill Sans" pitchFamily="112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3600" kern="1200">
        <a:solidFill>
          <a:schemeClr val="bg2"/>
        </a:solidFill>
        <a:latin typeface="Gill Sans" pitchFamily="112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3600" kern="1200">
        <a:solidFill>
          <a:schemeClr val="bg2"/>
        </a:solidFill>
        <a:latin typeface="Gill Sans" pitchFamily="112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3600" kern="1200">
        <a:solidFill>
          <a:schemeClr val="bg2"/>
        </a:solidFill>
        <a:latin typeface="Gill Sans" pitchFamily="112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3600" kern="1200">
        <a:solidFill>
          <a:schemeClr val="bg2"/>
        </a:solidFill>
        <a:latin typeface="Gill Sans" pitchFamily="112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FFFF00"/>
    <a:srgbClr val="00FF00"/>
    <a:srgbClr val="0000CC"/>
    <a:srgbClr val="868B81"/>
    <a:srgbClr val="D70202"/>
    <a:srgbClr val="D0D2CE"/>
    <a:srgbClr val="51535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65" autoAdjust="0"/>
    <p:restoredTop sz="94624" autoAdjust="0"/>
  </p:normalViewPr>
  <p:slideViewPr>
    <p:cSldViewPr>
      <p:cViewPr>
        <p:scale>
          <a:sx n="66" d="100"/>
          <a:sy n="66" d="100"/>
        </p:scale>
        <p:origin x="-1458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01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0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FFF50F9-81AC-40D3-BF9D-D608E4F2486A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C16336-B561-4E38-8A40-E3188AAB18D7}" type="slidenum">
              <a:rPr lang="zh-TW" altLang="en-US" smtClean="0"/>
              <a:pPr/>
              <a:t>1</a:t>
            </a:fld>
            <a:endParaRPr lang="en-US" altLang="zh-TW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185141-6DA6-4154-97AF-A878B92C8610}" type="slidenum">
              <a:rPr lang="zh-TW" altLang="en-US" smtClean="0"/>
              <a:pPr/>
              <a:t>2</a:t>
            </a:fld>
            <a:endParaRPr lang="en-US" altLang="zh-TW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B80C66-0CFA-4B49-B6A2-A29AF83E08AC}" type="slidenum">
              <a:rPr lang="zh-TW" altLang="en-US" smtClean="0"/>
              <a:pPr/>
              <a:t>8</a:t>
            </a:fld>
            <a:endParaRPr lang="en-US" altLang="zh-TW" smtClean="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4.v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5.v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Oval 9"/>
          <p:cNvSpPr>
            <a:spLocks noChangeArrowheads="1"/>
          </p:cNvSpPr>
          <p:nvPr/>
        </p:nvSpPr>
        <p:spPr bwMode="auto">
          <a:xfrm>
            <a:off x="7493000" y="2992438"/>
            <a:ext cx="201613" cy="201612"/>
          </a:xfrm>
          <a:prstGeom prst="ellipse">
            <a:avLst/>
          </a:prstGeom>
          <a:solidFill>
            <a:srgbClr val="D70202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Oval 10"/>
          <p:cNvSpPr>
            <a:spLocks noChangeArrowheads="1"/>
          </p:cNvSpPr>
          <p:nvPr/>
        </p:nvSpPr>
        <p:spPr bwMode="auto">
          <a:xfrm>
            <a:off x="7777163" y="2992438"/>
            <a:ext cx="201612" cy="201612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Oval 11"/>
          <p:cNvSpPr>
            <a:spLocks noChangeArrowheads="1"/>
          </p:cNvSpPr>
          <p:nvPr/>
        </p:nvSpPr>
        <p:spPr bwMode="auto">
          <a:xfrm>
            <a:off x="8061325" y="2992438"/>
            <a:ext cx="201613" cy="201612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7493000" y="3276600"/>
            <a:ext cx="201613" cy="201613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Oval 13"/>
          <p:cNvSpPr>
            <a:spLocks noChangeArrowheads="1"/>
          </p:cNvSpPr>
          <p:nvPr/>
        </p:nvSpPr>
        <p:spPr bwMode="auto">
          <a:xfrm>
            <a:off x="7777163" y="3276600"/>
            <a:ext cx="201612" cy="201613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Oval 14"/>
          <p:cNvSpPr>
            <a:spLocks noChangeArrowheads="1"/>
          </p:cNvSpPr>
          <p:nvPr/>
        </p:nvSpPr>
        <p:spPr bwMode="auto">
          <a:xfrm>
            <a:off x="8061325" y="3276600"/>
            <a:ext cx="201613" cy="201613"/>
          </a:xfrm>
          <a:prstGeom prst="ellipse">
            <a:avLst/>
          </a:prstGeom>
          <a:solidFill>
            <a:srgbClr val="D70202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Oval 15"/>
          <p:cNvSpPr>
            <a:spLocks noChangeArrowheads="1"/>
          </p:cNvSpPr>
          <p:nvPr/>
        </p:nvSpPr>
        <p:spPr bwMode="auto">
          <a:xfrm>
            <a:off x="8345488" y="3276600"/>
            <a:ext cx="201612" cy="201613"/>
          </a:xfrm>
          <a:prstGeom prst="ellipse">
            <a:avLst/>
          </a:prstGeom>
          <a:solidFill>
            <a:srgbClr val="D70202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Oval 16"/>
          <p:cNvSpPr>
            <a:spLocks noChangeArrowheads="1"/>
          </p:cNvSpPr>
          <p:nvPr/>
        </p:nvSpPr>
        <p:spPr bwMode="auto">
          <a:xfrm>
            <a:off x="7493000" y="3560763"/>
            <a:ext cx="201613" cy="201612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Oval 17"/>
          <p:cNvSpPr>
            <a:spLocks noChangeArrowheads="1"/>
          </p:cNvSpPr>
          <p:nvPr/>
        </p:nvSpPr>
        <p:spPr bwMode="auto">
          <a:xfrm>
            <a:off x="7777163" y="3560763"/>
            <a:ext cx="201612" cy="201612"/>
          </a:xfrm>
          <a:prstGeom prst="ellipse">
            <a:avLst/>
          </a:prstGeom>
          <a:solidFill>
            <a:srgbClr val="D0D2CE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Oval 18"/>
          <p:cNvSpPr>
            <a:spLocks noChangeArrowheads="1"/>
          </p:cNvSpPr>
          <p:nvPr/>
        </p:nvSpPr>
        <p:spPr bwMode="auto">
          <a:xfrm>
            <a:off x="8061325" y="3560763"/>
            <a:ext cx="201613" cy="201612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5" name="Oval 19"/>
          <p:cNvSpPr>
            <a:spLocks noChangeArrowheads="1"/>
          </p:cNvSpPr>
          <p:nvPr/>
        </p:nvSpPr>
        <p:spPr bwMode="auto">
          <a:xfrm>
            <a:off x="8345488" y="3560763"/>
            <a:ext cx="201612" cy="201612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6" name="Oval 20"/>
          <p:cNvSpPr>
            <a:spLocks noChangeArrowheads="1"/>
          </p:cNvSpPr>
          <p:nvPr/>
        </p:nvSpPr>
        <p:spPr bwMode="auto">
          <a:xfrm>
            <a:off x="8629650" y="3560763"/>
            <a:ext cx="201613" cy="201612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" name="Oval 21"/>
          <p:cNvSpPr>
            <a:spLocks noChangeArrowheads="1"/>
          </p:cNvSpPr>
          <p:nvPr/>
        </p:nvSpPr>
        <p:spPr bwMode="auto">
          <a:xfrm>
            <a:off x="7493000" y="3843338"/>
            <a:ext cx="201613" cy="203200"/>
          </a:xfrm>
          <a:prstGeom prst="ellipse">
            <a:avLst/>
          </a:prstGeom>
          <a:solidFill>
            <a:srgbClr val="D0D2CE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" name="Oval 22"/>
          <p:cNvSpPr>
            <a:spLocks noChangeArrowheads="1"/>
          </p:cNvSpPr>
          <p:nvPr/>
        </p:nvSpPr>
        <p:spPr bwMode="auto">
          <a:xfrm>
            <a:off x="7777163" y="3843338"/>
            <a:ext cx="201612" cy="20320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9" name="Oval 23"/>
          <p:cNvSpPr>
            <a:spLocks noChangeArrowheads="1"/>
          </p:cNvSpPr>
          <p:nvPr/>
        </p:nvSpPr>
        <p:spPr bwMode="auto">
          <a:xfrm>
            <a:off x="8061325" y="3843338"/>
            <a:ext cx="201613" cy="203200"/>
          </a:xfrm>
          <a:prstGeom prst="ellipse">
            <a:avLst/>
          </a:prstGeom>
          <a:solidFill>
            <a:srgbClr val="D0D2CE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0" name="Oval 24"/>
          <p:cNvSpPr>
            <a:spLocks noChangeArrowheads="1"/>
          </p:cNvSpPr>
          <p:nvPr/>
        </p:nvSpPr>
        <p:spPr bwMode="auto">
          <a:xfrm>
            <a:off x="8345488" y="3843338"/>
            <a:ext cx="201612" cy="20320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" name="Oval 25"/>
          <p:cNvSpPr>
            <a:spLocks noChangeArrowheads="1"/>
          </p:cNvSpPr>
          <p:nvPr/>
        </p:nvSpPr>
        <p:spPr bwMode="auto">
          <a:xfrm>
            <a:off x="7493000" y="4127500"/>
            <a:ext cx="201613" cy="203200"/>
          </a:xfrm>
          <a:prstGeom prst="ellipse">
            <a:avLst/>
          </a:prstGeom>
          <a:solidFill>
            <a:srgbClr val="D0D2CE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2" name="Oval 26"/>
          <p:cNvSpPr>
            <a:spLocks noChangeArrowheads="1"/>
          </p:cNvSpPr>
          <p:nvPr/>
        </p:nvSpPr>
        <p:spPr bwMode="auto">
          <a:xfrm>
            <a:off x="7777163" y="4127500"/>
            <a:ext cx="201612" cy="20320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3" name="Oval 27"/>
          <p:cNvSpPr>
            <a:spLocks noChangeArrowheads="1"/>
          </p:cNvSpPr>
          <p:nvPr/>
        </p:nvSpPr>
        <p:spPr bwMode="auto">
          <a:xfrm>
            <a:off x="8061325" y="4127500"/>
            <a:ext cx="201613" cy="203200"/>
          </a:xfrm>
          <a:prstGeom prst="ellipse">
            <a:avLst/>
          </a:prstGeom>
          <a:solidFill>
            <a:srgbClr val="D0D2CE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4" name="Oval 28"/>
          <p:cNvSpPr>
            <a:spLocks noChangeArrowheads="1"/>
          </p:cNvSpPr>
          <p:nvPr/>
        </p:nvSpPr>
        <p:spPr bwMode="auto">
          <a:xfrm>
            <a:off x="8345488" y="4127500"/>
            <a:ext cx="201612" cy="20320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5" name="Oval 29"/>
          <p:cNvSpPr>
            <a:spLocks noChangeArrowheads="1"/>
          </p:cNvSpPr>
          <p:nvPr/>
        </p:nvSpPr>
        <p:spPr bwMode="auto">
          <a:xfrm>
            <a:off x="8629650" y="4127500"/>
            <a:ext cx="201613" cy="2032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6" name="Oval 30"/>
          <p:cNvSpPr>
            <a:spLocks noChangeArrowheads="1"/>
          </p:cNvSpPr>
          <p:nvPr/>
        </p:nvSpPr>
        <p:spPr bwMode="auto">
          <a:xfrm>
            <a:off x="7493000" y="4411663"/>
            <a:ext cx="201613" cy="201612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7" name="Oval 31"/>
          <p:cNvSpPr>
            <a:spLocks noChangeArrowheads="1"/>
          </p:cNvSpPr>
          <p:nvPr/>
        </p:nvSpPr>
        <p:spPr bwMode="auto">
          <a:xfrm>
            <a:off x="7777163" y="4411663"/>
            <a:ext cx="201612" cy="201612"/>
          </a:xfrm>
          <a:prstGeom prst="ellipse">
            <a:avLst/>
          </a:prstGeom>
          <a:solidFill>
            <a:srgbClr val="D0D2CE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8" name="Oval 32"/>
          <p:cNvSpPr>
            <a:spLocks noChangeArrowheads="1"/>
          </p:cNvSpPr>
          <p:nvPr/>
        </p:nvSpPr>
        <p:spPr bwMode="auto">
          <a:xfrm>
            <a:off x="8061325" y="4411663"/>
            <a:ext cx="201613" cy="201612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9" name="Oval 33"/>
          <p:cNvSpPr>
            <a:spLocks noChangeArrowheads="1"/>
          </p:cNvSpPr>
          <p:nvPr/>
        </p:nvSpPr>
        <p:spPr bwMode="auto">
          <a:xfrm>
            <a:off x="8345488" y="4411663"/>
            <a:ext cx="201612" cy="201612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" name="Oval 34"/>
          <p:cNvSpPr>
            <a:spLocks noChangeArrowheads="1"/>
          </p:cNvSpPr>
          <p:nvPr/>
        </p:nvSpPr>
        <p:spPr bwMode="auto">
          <a:xfrm>
            <a:off x="7493000" y="4695825"/>
            <a:ext cx="201613" cy="201613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1" name="Oval 35"/>
          <p:cNvSpPr>
            <a:spLocks noChangeArrowheads="1"/>
          </p:cNvSpPr>
          <p:nvPr/>
        </p:nvSpPr>
        <p:spPr bwMode="auto">
          <a:xfrm>
            <a:off x="7777163" y="4695825"/>
            <a:ext cx="201612" cy="201613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2" name="Oval 36"/>
          <p:cNvSpPr>
            <a:spLocks noChangeArrowheads="1"/>
          </p:cNvSpPr>
          <p:nvPr/>
        </p:nvSpPr>
        <p:spPr bwMode="auto">
          <a:xfrm>
            <a:off x="8061325" y="4695825"/>
            <a:ext cx="201613" cy="201613"/>
          </a:xfrm>
          <a:prstGeom prst="ellipse">
            <a:avLst/>
          </a:prstGeom>
          <a:solidFill>
            <a:srgbClr val="D0D2CE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3" name="Oval 37"/>
          <p:cNvSpPr>
            <a:spLocks noChangeArrowheads="1"/>
          </p:cNvSpPr>
          <p:nvPr/>
        </p:nvSpPr>
        <p:spPr bwMode="auto">
          <a:xfrm>
            <a:off x="8345488" y="4695825"/>
            <a:ext cx="201612" cy="201613"/>
          </a:xfrm>
          <a:prstGeom prst="ellipse">
            <a:avLst/>
          </a:prstGeom>
          <a:solidFill>
            <a:srgbClr val="D0D2CE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4" name="Oval 38"/>
          <p:cNvSpPr>
            <a:spLocks noChangeArrowheads="1"/>
          </p:cNvSpPr>
          <p:nvPr/>
        </p:nvSpPr>
        <p:spPr bwMode="auto">
          <a:xfrm>
            <a:off x="7777163" y="4979988"/>
            <a:ext cx="201612" cy="201612"/>
          </a:xfrm>
          <a:prstGeom prst="ellipse">
            <a:avLst/>
          </a:prstGeom>
          <a:solidFill>
            <a:srgbClr val="D70202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5" name="Oval 39"/>
          <p:cNvSpPr>
            <a:spLocks noChangeArrowheads="1"/>
          </p:cNvSpPr>
          <p:nvPr/>
        </p:nvSpPr>
        <p:spPr bwMode="auto">
          <a:xfrm>
            <a:off x="8345488" y="4979988"/>
            <a:ext cx="201612" cy="201612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6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7" name="Rectangle 44"/>
          <p:cNvSpPr>
            <a:spLocks noChangeArrowheads="1"/>
          </p:cNvSpPr>
          <p:nvPr userDrawn="1"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defRPr/>
            </a:pPr>
            <a:endParaRPr lang="en-US"/>
          </a:p>
        </p:txBody>
      </p:sp>
      <p:graphicFrame>
        <p:nvGraphicFramePr>
          <p:cNvPr id="38" name="Object 43"/>
          <p:cNvGraphicFramePr>
            <a:graphicFrameLocks noChangeAspect="1"/>
          </p:cNvGraphicFramePr>
          <p:nvPr/>
        </p:nvGraphicFramePr>
        <p:xfrm>
          <a:off x="304800" y="228600"/>
          <a:ext cx="2286000" cy="923925"/>
        </p:xfrm>
        <a:graphic>
          <a:graphicData uri="http://schemas.openxmlformats.org/presentationml/2006/ole">
            <p:oleObj spid="_x0000_s129026" name="Bitmap Image" r:id="rId3" imgW="1580952" imgH="542857" progId="PBrush">
              <p:embed/>
            </p:oleObj>
          </a:graphicData>
        </a:graphic>
      </p:graphicFrame>
      <p:sp>
        <p:nvSpPr>
          <p:cNvPr id="727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7488" y="1828800"/>
            <a:ext cx="7097712" cy="1676400"/>
          </a:xfrm>
        </p:spPr>
        <p:txBody>
          <a:bodyPr/>
          <a:lstStyle>
            <a:lvl1pPr algn="r">
              <a:defRPr sz="3600">
                <a:solidFill>
                  <a:srgbClr val="515353"/>
                </a:solidFill>
                <a:latin typeface="Gill Sans" pitchFamily="112" charset="0"/>
              </a:defRPr>
            </a:lvl1pPr>
          </a:lstStyle>
          <a:p>
            <a:r>
              <a:rPr lang="en-US" altLang="zh-TW"/>
              <a:t>Click to edit Master title style</a:t>
            </a:r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5027613"/>
            <a:ext cx="6248400" cy="1601787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>
                <a:solidFill>
                  <a:srgbClr val="515353"/>
                </a:solidFill>
                <a:latin typeface="Gill Sans" pitchFamily="112" charset="0"/>
              </a:defRPr>
            </a:lvl1pPr>
          </a:lstStyle>
          <a:p>
            <a:r>
              <a:rPr lang="en-US" altLang="zh-TW"/>
              <a:t>Click to edit Master subtitle style</a:t>
            </a:r>
          </a:p>
        </p:txBody>
      </p:sp>
      <p:sp>
        <p:nvSpPr>
          <p:cNvPr id="40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1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2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BC5EA-E52B-4FB3-9E34-0BD0B5E73F5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6E6701-EC70-4820-88FA-B0B1CCDD8E20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10668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 flipH="1">
            <a:off x="228600" y="152400"/>
            <a:ext cx="792163" cy="1295400"/>
            <a:chOff x="5136" y="960"/>
            <a:chExt cx="528" cy="864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7" name="Rectangle 44"/>
          <p:cNvSpPr>
            <a:spLocks noChangeArrowheads="1"/>
          </p:cNvSpPr>
          <p:nvPr userDrawn="1"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defRPr/>
            </a:pPr>
            <a:endParaRPr lang="en-US"/>
          </a:p>
        </p:txBody>
      </p:sp>
      <p:graphicFrame>
        <p:nvGraphicFramePr>
          <p:cNvPr id="38" name="Object 43"/>
          <p:cNvGraphicFramePr>
            <a:graphicFrameLocks noChangeAspect="1"/>
          </p:cNvGraphicFramePr>
          <p:nvPr/>
        </p:nvGraphicFramePr>
        <p:xfrm>
          <a:off x="0" y="0"/>
          <a:ext cx="1581150" cy="542925"/>
        </p:xfrm>
        <a:graphic>
          <a:graphicData uri="http://schemas.openxmlformats.org/presentationml/2006/ole">
            <p:oleObj spid="_x0000_s130050" name="Bitmap Image" r:id="rId3" imgW="1580952" imgH="542857" progId="PBrush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0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1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2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04A4C-43AE-465F-8355-AF40896615DA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981200"/>
            <a:ext cx="4038600" cy="4411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981200"/>
            <a:ext cx="4038600" cy="4411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B66CC-7B9C-4A7E-884F-9D64BD4E6AAE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A23A9-FD52-49E4-A802-4ABA059719A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2"/>
          <p:cNvSpPr>
            <a:spLocks noChangeShapeType="1"/>
          </p:cNvSpPr>
          <p:nvPr/>
        </p:nvSpPr>
        <p:spPr bwMode="auto">
          <a:xfrm>
            <a:off x="10668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4" name="Group 8"/>
          <p:cNvGrpSpPr>
            <a:grpSpLocks/>
          </p:cNvGrpSpPr>
          <p:nvPr/>
        </p:nvGrpSpPr>
        <p:grpSpPr bwMode="auto">
          <a:xfrm flipH="1">
            <a:off x="228600" y="152400"/>
            <a:ext cx="792163" cy="1295400"/>
            <a:chOff x="5136" y="960"/>
            <a:chExt cx="528" cy="864"/>
          </a:xfrm>
        </p:grpSpPr>
        <p:sp>
          <p:nvSpPr>
            <p:cNvPr id="5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9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6" name="Rectangle 44"/>
          <p:cNvSpPr>
            <a:spLocks noChangeArrowheads="1"/>
          </p:cNvSpPr>
          <p:nvPr userDrawn="1"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defRPr/>
            </a:pPr>
            <a:endParaRPr lang="en-US"/>
          </a:p>
        </p:txBody>
      </p:sp>
      <p:graphicFrame>
        <p:nvGraphicFramePr>
          <p:cNvPr id="37" name="Object 43"/>
          <p:cNvGraphicFramePr>
            <a:graphicFrameLocks noChangeAspect="1"/>
          </p:cNvGraphicFramePr>
          <p:nvPr/>
        </p:nvGraphicFramePr>
        <p:xfrm>
          <a:off x="0" y="0"/>
          <a:ext cx="1581150" cy="542925"/>
        </p:xfrm>
        <a:graphic>
          <a:graphicData uri="http://schemas.openxmlformats.org/presentationml/2006/ole">
            <p:oleObj spid="_x0000_s131074" name="Bitmap Image" r:id="rId3" imgW="1580952" imgH="542857" progId="PBrush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22238"/>
            <a:ext cx="66294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9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1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82458-07FC-48CA-8BA1-B7A45BDBE6FB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>
            <a:off x="10668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 flipH="1">
            <a:off x="228600" y="152400"/>
            <a:ext cx="792163" cy="1295400"/>
            <a:chOff x="5136" y="960"/>
            <a:chExt cx="528" cy="864"/>
          </a:xfrm>
        </p:grpSpPr>
        <p:sp>
          <p:nvSpPr>
            <p:cNvPr id="4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9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5" name="Rectangle 44"/>
          <p:cNvSpPr>
            <a:spLocks noChangeArrowheads="1"/>
          </p:cNvSpPr>
          <p:nvPr userDrawn="1"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defRPr/>
            </a:pPr>
            <a:endParaRPr lang="en-US"/>
          </a:p>
        </p:txBody>
      </p:sp>
      <p:graphicFrame>
        <p:nvGraphicFramePr>
          <p:cNvPr id="36" name="Object 43"/>
          <p:cNvGraphicFramePr>
            <a:graphicFrameLocks noChangeAspect="1"/>
          </p:cNvGraphicFramePr>
          <p:nvPr/>
        </p:nvGraphicFramePr>
        <p:xfrm>
          <a:off x="0" y="0"/>
          <a:ext cx="1581150" cy="542925"/>
        </p:xfrm>
        <a:graphic>
          <a:graphicData uri="http://schemas.openxmlformats.org/presentationml/2006/ole">
            <p:oleObj spid="_x0000_s132098" name="Bitmap Image" r:id="rId3" imgW="1580952" imgH="542857" progId="PBrush">
              <p:embed/>
            </p:oleObj>
          </a:graphicData>
        </a:graphic>
      </p:graphicFrame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67A38-E7F6-47DF-B178-A26301A12965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10668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3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981200"/>
            <a:ext cx="8229600" cy="441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fld id="{C7C99FBB-CE3E-4ED7-8944-8C07E9829A9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  <p:grpSp>
        <p:nvGrpSpPr>
          <p:cNvPr id="1034" name="Group 8"/>
          <p:cNvGrpSpPr>
            <a:grpSpLocks/>
          </p:cNvGrpSpPr>
          <p:nvPr/>
        </p:nvGrpSpPr>
        <p:grpSpPr bwMode="auto">
          <a:xfrm flipH="1">
            <a:off x="228600" y="152400"/>
            <a:ext cx="792163" cy="1295400"/>
            <a:chOff x="5136" y="960"/>
            <a:chExt cx="528" cy="864"/>
          </a:xfrm>
        </p:grpSpPr>
        <p:sp>
          <p:nvSpPr>
            <p:cNvPr id="2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7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8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9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0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1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2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3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4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5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6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7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8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9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0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1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2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3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4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5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6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7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8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9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60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61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62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63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64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65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66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33" name="Rectangle 44"/>
          <p:cNvSpPr>
            <a:spLocks noChangeArrowheads="1"/>
          </p:cNvSpPr>
          <p:nvPr userDrawn="1"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defRPr/>
            </a:pPr>
            <a:endParaRPr lang="en-US"/>
          </a:p>
        </p:txBody>
      </p:sp>
      <p:graphicFrame>
        <p:nvGraphicFramePr>
          <p:cNvPr id="3" name="Object 43"/>
          <p:cNvGraphicFramePr>
            <a:graphicFrameLocks noChangeAspect="1"/>
          </p:cNvGraphicFramePr>
          <p:nvPr/>
        </p:nvGraphicFramePr>
        <p:xfrm>
          <a:off x="0" y="0"/>
          <a:ext cx="1581150" cy="542925"/>
        </p:xfrm>
        <a:graphic>
          <a:graphicData uri="http://schemas.openxmlformats.org/presentationml/2006/ole">
            <p:oleObj spid="_x0000_s1026" name="Bitmap Image" r:id="rId10" imgW="1580952" imgH="542857" progId="PBrush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28" r:id="rId4"/>
    <p:sldLayoutId id="2147483929" r:id="rId5"/>
    <p:sldLayoutId id="2147483937" r:id="rId6"/>
    <p:sldLayoutId id="2147483938" r:id="rId7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1295400"/>
            <a:ext cx="7097713" cy="1295400"/>
          </a:xfrm>
        </p:spPr>
        <p:txBody>
          <a:bodyPr/>
          <a:lstStyle/>
          <a:p>
            <a:r>
              <a:rPr lang="en-US" altLang="zh-TW" sz="3200" dirty="0" smtClean="0">
                <a:ea typeface="新細明體" charset="-120"/>
              </a:rPr>
              <a:t>Audit Closure Briefing </a:t>
            </a:r>
            <a:r>
              <a:rPr lang="en-US" altLang="zh-TW" dirty="0" smtClean="0">
                <a:ea typeface="新細明體" charset="-120"/>
              </a:rPr>
              <a:t/>
            </a:r>
            <a:br>
              <a:rPr lang="en-US" altLang="zh-TW" dirty="0" smtClean="0">
                <a:ea typeface="新細明體" charset="-120"/>
              </a:rPr>
            </a:br>
            <a:endParaRPr lang="en-US" altLang="zh-TW" sz="2800" dirty="0" smtClean="0">
              <a:ea typeface="新細明體" charset="-12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4038600"/>
            <a:ext cx="6858000" cy="1905000"/>
          </a:xfrm>
        </p:spPr>
        <p:txBody>
          <a:bodyPr/>
          <a:lstStyle/>
          <a:p>
            <a:r>
              <a:rPr lang="en-US" altLang="zh-TW" sz="2400" dirty="0" smtClean="0">
                <a:ea typeface="新細明體" charset="-120"/>
              </a:rPr>
              <a:t>30</a:t>
            </a:r>
            <a:r>
              <a:rPr lang="en-US" altLang="zh-TW" sz="2400" baseline="30000" dirty="0" smtClean="0">
                <a:ea typeface="新細明體" charset="-120"/>
              </a:rPr>
              <a:t>th</a:t>
            </a:r>
            <a:r>
              <a:rPr lang="en-US" altLang="zh-TW" sz="2400" dirty="0" smtClean="0">
                <a:ea typeface="新細明體" charset="-120"/>
              </a:rPr>
              <a:t> November 2016</a:t>
            </a:r>
          </a:p>
          <a:p>
            <a:r>
              <a:rPr lang="en-US" altLang="en-US" sz="2400" b="1" dirty="0" err="1" smtClean="0"/>
              <a:t>Ebix</a:t>
            </a:r>
            <a:r>
              <a:rPr lang="en-US" altLang="en-US" sz="2400" b="1" dirty="0" smtClean="0"/>
              <a:t> India</a:t>
            </a:r>
            <a:endParaRPr lang="en-US" altLang="zh-TW" dirty="0" smtClean="0">
              <a:ea typeface="新細明體" charset="-120"/>
            </a:endParaRPr>
          </a:p>
        </p:txBody>
      </p:sp>
      <p:sp>
        <p:nvSpPr>
          <p:cNvPr id="11268" name="TextBox 3"/>
          <p:cNvSpPr txBox="1">
            <a:spLocks noChangeArrowheads="1"/>
          </p:cNvSpPr>
          <p:nvPr/>
        </p:nvSpPr>
        <p:spPr bwMode="auto">
          <a:xfrm>
            <a:off x="762000" y="5791200"/>
            <a:ext cx="2819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400" dirty="0" smtClean="0"/>
              <a:t>Anju Arora</a:t>
            </a:r>
            <a:endParaRPr lang="en-US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00200" y="381000"/>
            <a:ext cx="4953000" cy="1295400"/>
          </a:xfrm>
        </p:spPr>
        <p:txBody>
          <a:bodyPr/>
          <a:lstStyle/>
          <a:p>
            <a:pPr eaLnBrk="1" hangingPunct="1"/>
            <a:r>
              <a:rPr lang="en-US" altLang="zh-TW" sz="3200" smtClean="0">
                <a:latin typeface="Gill Sans MT" pitchFamily="34" charset="0"/>
                <a:ea typeface="新細明體" charset="-120"/>
              </a:rPr>
              <a:t>Presentation Topics</a:t>
            </a:r>
            <a:r>
              <a:rPr lang="en-US" altLang="zh-TW" sz="3200" smtClean="0">
                <a:ea typeface="新細明體" charset="-120"/>
              </a:rPr>
              <a:t>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00200" y="1981200"/>
            <a:ext cx="7543800" cy="4411663"/>
          </a:xfrm>
        </p:spPr>
        <p:txBody>
          <a:bodyPr/>
          <a:lstStyle/>
          <a:p>
            <a:pPr eaLnBrk="1" hangingPunct="1">
              <a:lnSpc>
                <a:spcPct val="89000"/>
              </a:lnSpc>
              <a:spcBef>
                <a:spcPct val="44000"/>
              </a:spcBef>
            </a:pPr>
            <a:r>
              <a:rPr lang="en-US" altLang="zh-TW" sz="2400" dirty="0" smtClean="0">
                <a:latin typeface="Gill Sans MT" pitchFamily="34" charset="0"/>
                <a:ea typeface="新細明體" charset="-120"/>
              </a:rPr>
              <a:t>Methodology</a:t>
            </a:r>
          </a:p>
          <a:p>
            <a:pPr eaLnBrk="1" hangingPunct="1">
              <a:lnSpc>
                <a:spcPct val="89000"/>
              </a:lnSpc>
              <a:spcBef>
                <a:spcPct val="44000"/>
              </a:spcBef>
            </a:pPr>
            <a:r>
              <a:rPr lang="en-US" altLang="zh-TW" sz="2400" dirty="0" smtClean="0">
                <a:latin typeface="Gill Sans MT" pitchFamily="34" charset="0"/>
                <a:ea typeface="新細明體" charset="-120"/>
              </a:rPr>
              <a:t>Key Findings</a:t>
            </a:r>
          </a:p>
          <a:p>
            <a:pPr eaLnBrk="1" hangingPunct="1">
              <a:lnSpc>
                <a:spcPct val="89000"/>
              </a:lnSpc>
              <a:spcBef>
                <a:spcPct val="44000"/>
              </a:spcBef>
            </a:pPr>
            <a:endParaRPr lang="en-US" altLang="zh-TW" sz="2400" dirty="0" smtClean="0">
              <a:latin typeface="Gill Sans MT" pitchFamily="34" charset="0"/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Methodology</a:t>
            </a:r>
          </a:p>
        </p:txBody>
      </p:sp>
      <p:sp>
        <p:nvSpPr>
          <p:cNvPr id="14339" name="Rectangle 2"/>
          <p:cNvSpPr>
            <a:spLocks noChangeArrowheads="1"/>
          </p:cNvSpPr>
          <p:nvPr/>
        </p:nvSpPr>
        <p:spPr bwMode="auto">
          <a:xfrm>
            <a:off x="228600" y="1828800"/>
            <a:ext cx="85344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en-US" dirty="0"/>
              <a:t>We assessed the </a:t>
            </a:r>
            <a:r>
              <a:rPr lang="en-US" altLang="en-US" dirty="0" smtClean="0"/>
              <a:t>CMMI Level 2 to Level 5 implementation by </a:t>
            </a:r>
            <a:r>
              <a:rPr lang="en-US" altLang="en-US" dirty="0"/>
              <a:t>reviewing the defined processes, </a:t>
            </a:r>
            <a:r>
              <a:rPr lang="en-US" altLang="en-US" dirty="0" smtClean="0"/>
              <a:t>project generated </a:t>
            </a:r>
            <a:r>
              <a:rPr lang="en-US" altLang="en-US" dirty="0"/>
              <a:t>documents, records, and interviewing key persons.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 smtClean="0"/>
              <a:t>Projects </a:t>
            </a:r>
            <a:r>
              <a:rPr lang="en-US" altLang="en-US" sz="3200" dirty="0" smtClean="0"/>
              <a:t>audited</a:t>
            </a:r>
            <a:endParaRPr lang="en-US" altLang="en-US" sz="32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43000" y="1905003"/>
          <a:ext cx="7086600" cy="41909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/>
                <a:gridCol w="3543300"/>
              </a:tblGrid>
              <a:tr h="465666">
                <a:tc>
                  <a:txBody>
                    <a:bodyPr/>
                    <a:lstStyle/>
                    <a:p>
                      <a:r>
                        <a:rPr lang="en-US" dirty="0" smtClean="0"/>
                        <a:t>Project Name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Project Manager</a:t>
                      </a:r>
                      <a:endParaRPr lang="en-IN" dirty="0"/>
                    </a:p>
                  </a:txBody>
                  <a:tcPr/>
                </a:tc>
              </a:tr>
              <a:tr h="465666">
                <a:tc>
                  <a:txBody>
                    <a:bodyPr/>
                    <a:lstStyle/>
                    <a:p>
                      <a:r>
                        <a:rPr lang="en-US" dirty="0" smtClean="0"/>
                        <a:t>TPA</a:t>
                      </a:r>
                      <a:r>
                        <a:rPr lang="en-US" baseline="0" dirty="0" smtClean="0"/>
                        <a:t> Care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Praveen Jain</a:t>
                      </a:r>
                      <a:endParaRPr lang="en-IN" dirty="0"/>
                    </a:p>
                  </a:txBody>
                  <a:tcPr/>
                </a:tc>
              </a:tr>
              <a:tr h="465666">
                <a:tc>
                  <a:txBody>
                    <a:bodyPr/>
                    <a:lstStyle/>
                    <a:p>
                      <a:r>
                        <a:rPr lang="en-US" dirty="0" smtClean="0"/>
                        <a:t>TPP </a:t>
                      </a:r>
                      <a:r>
                        <a:rPr lang="en-US" dirty="0" err="1" smtClean="0"/>
                        <a:t>Maxlife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Vineet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Bector</a:t>
                      </a:r>
                      <a:endParaRPr lang="en-IN" dirty="0"/>
                    </a:p>
                  </a:txBody>
                  <a:tcPr/>
                </a:tc>
              </a:tr>
              <a:tr h="46566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ePro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Pravesh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Chandel</a:t>
                      </a:r>
                      <a:endParaRPr lang="en-IN" dirty="0"/>
                    </a:p>
                  </a:txBody>
                  <a:tcPr/>
                </a:tc>
              </a:tr>
              <a:tr h="465666">
                <a:tc>
                  <a:txBody>
                    <a:bodyPr/>
                    <a:lstStyle/>
                    <a:p>
                      <a:r>
                        <a:rPr lang="en-US" dirty="0" smtClean="0"/>
                        <a:t>VSS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Rajiv </a:t>
                      </a:r>
                      <a:r>
                        <a:rPr lang="en-US" dirty="0" err="1" smtClean="0"/>
                        <a:t>Bharara</a:t>
                      </a:r>
                      <a:endParaRPr lang="en-IN" dirty="0"/>
                    </a:p>
                  </a:txBody>
                  <a:tcPr/>
                </a:tc>
              </a:tr>
              <a:tr h="465666">
                <a:tc>
                  <a:txBody>
                    <a:bodyPr/>
                    <a:lstStyle/>
                    <a:p>
                      <a:r>
                        <a:rPr lang="en-US" dirty="0" smtClean="0"/>
                        <a:t>EWA</a:t>
                      </a:r>
                      <a:r>
                        <a:rPr lang="en-US" baseline="0" dirty="0" smtClean="0"/>
                        <a:t> FUMI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Pawan Kumar</a:t>
                      </a:r>
                      <a:endParaRPr lang="en-IN" dirty="0"/>
                    </a:p>
                  </a:txBody>
                  <a:tcPr/>
                </a:tc>
              </a:tr>
              <a:tr h="46566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Ebix</a:t>
                      </a:r>
                      <a:r>
                        <a:rPr lang="en-US" dirty="0" smtClean="0"/>
                        <a:t> Hub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Ashutosh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Upadhyay</a:t>
                      </a:r>
                      <a:endParaRPr lang="en-IN" dirty="0"/>
                    </a:p>
                  </a:txBody>
                  <a:tcPr/>
                </a:tc>
              </a:tr>
              <a:tr h="465666">
                <a:tc>
                  <a:txBody>
                    <a:bodyPr/>
                    <a:lstStyle/>
                    <a:p>
                      <a:r>
                        <a:rPr lang="en-US" dirty="0" smtClean="0"/>
                        <a:t>AIA HTML5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Ashish</a:t>
                      </a:r>
                      <a:r>
                        <a:rPr lang="en-US" dirty="0" smtClean="0"/>
                        <a:t> Jain/ Amrita</a:t>
                      </a:r>
                      <a:endParaRPr lang="en-IN" dirty="0"/>
                    </a:p>
                  </a:txBody>
                  <a:tcPr/>
                </a:tc>
              </a:tr>
              <a:tr h="465666">
                <a:tc>
                  <a:txBody>
                    <a:bodyPr/>
                    <a:lstStyle/>
                    <a:p>
                      <a:r>
                        <a:rPr lang="en-US" dirty="0" smtClean="0"/>
                        <a:t>Life Speed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Neeraj</a:t>
                      </a:r>
                      <a:r>
                        <a:rPr lang="en-US" baseline="0" dirty="0" smtClean="0"/>
                        <a:t> Kumar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609600" y="1722437"/>
            <a:ext cx="8229600" cy="4754563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Quantitative project management not evidenced.</a:t>
            </a:r>
            <a:r>
              <a:rPr kumimoji="0" lang="en-US" sz="3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Target setting and what-if analysis not done in most projects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tabLst/>
              <a:defRPr/>
            </a:pPr>
            <a:r>
              <a:rPr lang="en-US" sz="3000" kern="0" dirty="0" smtClean="0">
                <a:solidFill>
                  <a:schemeClr val="tx1"/>
                </a:solidFill>
                <a:latin typeface="+mn-lt"/>
                <a:ea typeface="+mn-ea"/>
              </a:rPr>
              <a:t>Project end date not specified in project management plan.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Detailed</a:t>
            </a:r>
            <a:r>
              <a:rPr kumimoji="0" lang="en-US" sz="3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project schedule for development projects not evidenced 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LifeSpeed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AIA HTML5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tabLst/>
              <a:defRPr/>
            </a:pPr>
            <a:r>
              <a:rPr lang="en-US" sz="2800" kern="0" dirty="0" smtClean="0">
                <a:solidFill>
                  <a:schemeClr val="tx1"/>
                </a:solidFill>
                <a:latin typeface="+mn-lt"/>
                <a:ea typeface="+mn-ea"/>
              </a:rPr>
              <a:t>Risks related to Decision analysis and resolution not tracked in Risk register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pPr>
            <a:r>
              <a:rPr lang="en-US" sz="3200" kern="0" dirty="0" smtClean="0">
                <a:solidFill>
                  <a:schemeClr val="tx1"/>
                </a:solidFill>
              </a:rPr>
              <a:t>Change request impact analysis not done consistently covering both technical and schedule </a:t>
            </a:r>
            <a:r>
              <a:rPr lang="en-US" sz="3200" kern="0" dirty="0" smtClean="0">
                <a:solidFill>
                  <a:schemeClr val="tx1"/>
                </a:solidFill>
              </a:rPr>
              <a:t>impact</a:t>
            </a:r>
            <a:endParaRPr kumimoji="0" lang="en-US" sz="3200" b="0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tabLst/>
              <a:defRPr/>
            </a:pPr>
            <a:endParaRPr kumimoji="0" lang="en-US" sz="3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143000" y="609600"/>
            <a:ext cx="66294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Key Findings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685800" y="1798637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3000" kern="0" dirty="0" smtClean="0">
                <a:solidFill>
                  <a:schemeClr val="tx1"/>
                </a:solidFill>
                <a:latin typeface="+mn-lt"/>
                <a:ea typeface="+mn-ea"/>
              </a:rPr>
              <a:t>Test </a:t>
            </a:r>
            <a:r>
              <a:rPr lang="en-US" sz="3000" kern="0" dirty="0" smtClean="0">
                <a:solidFill>
                  <a:schemeClr val="tx1"/>
                </a:solidFill>
                <a:latin typeface="+mn-lt"/>
                <a:ea typeface="+mn-ea"/>
              </a:rPr>
              <a:t>cases to be detailed and MUST specify the expected results clearly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3000" kern="0" dirty="0" smtClean="0">
                <a:solidFill>
                  <a:schemeClr val="tx1"/>
                </a:solidFill>
                <a:latin typeface="+mn-lt"/>
                <a:ea typeface="+mn-ea"/>
              </a:rPr>
              <a:t>Test execution report not found in some projects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3000" kern="0" dirty="0" smtClean="0">
                <a:solidFill>
                  <a:schemeClr val="tx1"/>
                </a:solidFill>
                <a:latin typeface="+mn-lt"/>
                <a:ea typeface="+mn-ea"/>
              </a:rPr>
              <a:t>Code reviews not happening </a:t>
            </a:r>
            <a:r>
              <a:rPr lang="en-US" sz="3000" kern="0" dirty="0" smtClean="0">
                <a:solidFill>
                  <a:schemeClr val="tx1"/>
                </a:solidFill>
                <a:latin typeface="+mn-lt"/>
                <a:ea typeface="+mn-ea"/>
              </a:rPr>
              <a:t>consistently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3000" kern="0" dirty="0" smtClean="0">
                <a:solidFill>
                  <a:schemeClr val="tx1"/>
                </a:solidFill>
                <a:latin typeface="+mn-lt"/>
                <a:ea typeface="+mn-ea"/>
              </a:rPr>
              <a:t>Defect analysis not evident in most projects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3000" kern="0" dirty="0" smtClean="0">
                <a:solidFill>
                  <a:schemeClr val="tx1"/>
                </a:solidFill>
                <a:latin typeface="+mn-lt"/>
                <a:ea typeface="+mn-ea"/>
              </a:rPr>
              <a:t>Formal review by reporting managers not consistent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endParaRPr lang="en-US" sz="3000" kern="0" dirty="0" smtClean="0">
              <a:solidFill>
                <a:schemeClr val="tx1"/>
              </a:solidFill>
              <a:latin typeface="+mn-lt"/>
              <a:ea typeface="+mn-ea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endParaRPr lang="en-US" sz="3000" kern="0" dirty="0" smtClean="0">
              <a:solidFill>
                <a:schemeClr val="tx1"/>
              </a:solidFill>
              <a:latin typeface="+mn-lt"/>
              <a:ea typeface="+mn-ea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endParaRPr lang="en-US" sz="3000" kern="0" dirty="0" smtClean="0">
              <a:solidFill>
                <a:schemeClr val="tx1"/>
              </a:solidFill>
              <a:latin typeface="+mn-lt"/>
              <a:ea typeface="+mn-ea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endParaRPr kumimoji="0" lang="en-IN" sz="3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143000" y="762000"/>
            <a:ext cx="6629400" cy="12954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Key Findings </a:t>
            </a:r>
            <a:r>
              <a:rPr kumimoji="0" lang="en-US" altLang="en-US" sz="32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(contd…)</a:t>
            </a:r>
            <a:endParaRPr kumimoji="0" lang="en-US" altLang="en-US" sz="3900" b="1" i="1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685800" y="1798637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3000" kern="0" dirty="0" smtClean="0">
                <a:solidFill>
                  <a:schemeClr val="tx1"/>
                </a:solidFill>
                <a:latin typeface="+mn-lt"/>
                <a:ea typeface="+mn-ea"/>
              </a:rPr>
              <a:t>Y metric target setting and what if analysis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3000" kern="0" dirty="0" smtClean="0">
                <a:solidFill>
                  <a:schemeClr val="tx1"/>
                </a:solidFill>
                <a:latin typeface="+mn-lt"/>
                <a:ea typeface="+mn-ea"/>
              </a:rPr>
              <a:t>Review of actual against planned data point collection up to Nov 2016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3000" kern="0" dirty="0" smtClean="0">
                <a:solidFill>
                  <a:schemeClr val="tx1"/>
                </a:solidFill>
                <a:latin typeface="+mn-lt"/>
                <a:ea typeface="+mn-ea"/>
              </a:rPr>
              <a:t>Forecast next 3 months data points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3000" kern="0" dirty="0" smtClean="0">
                <a:solidFill>
                  <a:schemeClr val="tx1"/>
                </a:solidFill>
                <a:latin typeface="+mn-lt"/>
                <a:ea typeface="+mn-ea"/>
              </a:rPr>
              <a:t>Causal Analysis and Resolution for defects using statistical analysis (</a:t>
            </a:r>
            <a:r>
              <a:rPr lang="en-US" sz="3000" kern="0" dirty="0" err="1" smtClean="0">
                <a:solidFill>
                  <a:schemeClr val="tx1"/>
                </a:solidFill>
                <a:latin typeface="+mn-lt"/>
                <a:ea typeface="+mn-ea"/>
              </a:rPr>
              <a:t>A</a:t>
            </a:r>
            <a:r>
              <a:rPr lang="en-US" sz="3000" kern="0" dirty="0" err="1" smtClean="0">
                <a:solidFill>
                  <a:schemeClr val="tx1"/>
                </a:solidFill>
                <a:latin typeface="+mn-lt"/>
                <a:ea typeface="+mn-ea"/>
              </a:rPr>
              <a:t>nova</a:t>
            </a:r>
            <a:r>
              <a:rPr lang="en-US" sz="3000" kern="0" dirty="0" smtClean="0">
                <a:solidFill>
                  <a:schemeClr val="tx1"/>
                </a:solidFill>
                <a:latin typeface="+mn-lt"/>
                <a:ea typeface="+mn-ea"/>
              </a:rPr>
              <a:t>)</a:t>
            </a:r>
            <a:endParaRPr lang="en-US" sz="3000" kern="0" dirty="0" smtClean="0">
              <a:solidFill>
                <a:schemeClr val="tx1"/>
              </a:solidFill>
              <a:latin typeface="+mn-lt"/>
              <a:ea typeface="+mn-ea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endParaRPr lang="en-US" sz="3000" kern="0" dirty="0" smtClean="0">
              <a:solidFill>
                <a:schemeClr val="tx1"/>
              </a:solidFill>
              <a:latin typeface="+mn-lt"/>
              <a:ea typeface="+mn-ea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endParaRPr kumimoji="0" lang="en-IN" sz="3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066800" y="533400"/>
            <a:ext cx="6629400" cy="12954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3900" b="1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Next Steps</a:t>
            </a:r>
            <a:endParaRPr kumimoji="0" lang="en-US" altLang="en-US" sz="3900" b="1" i="1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2313" y="2667000"/>
            <a:ext cx="7772400" cy="827087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zh-TW" sz="8000" i="1" baseline="-25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  <a:ea typeface="新細明體" charset="-120"/>
              </a:rPr>
              <a:t>Thank you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fQ Asia Slides">
  <a:themeElements>
    <a:clrScheme name="">
      <a:dk1>
        <a:srgbClr val="303030"/>
      </a:dk1>
      <a:lt1>
        <a:srgbClr val="FDFFFA"/>
      </a:lt1>
      <a:dk2>
        <a:srgbClr val="CC0D1A"/>
      </a:dk2>
      <a:lt2>
        <a:srgbClr val="666699"/>
      </a:lt2>
      <a:accent1>
        <a:srgbClr val="FF3300"/>
      </a:accent1>
      <a:accent2>
        <a:srgbClr val="FF6600"/>
      </a:accent2>
      <a:accent3>
        <a:srgbClr val="FEFFFC"/>
      </a:accent3>
      <a:accent4>
        <a:srgbClr val="272727"/>
      </a:accent4>
      <a:accent5>
        <a:srgbClr val="FFADAA"/>
      </a:accent5>
      <a:accent6>
        <a:srgbClr val="E75C00"/>
      </a:accent6>
      <a:hlink>
        <a:srgbClr val="CC9900"/>
      </a:hlink>
      <a:folHlink>
        <a:srgbClr val="FF0000"/>
      </a:folHlink>
    </a:clrScheme>
    <a:fontScheme name="mfQ Asia Slid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Gill Sans" pitchFamily="112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Gill Sans" pitchFamily="112" charset="0"/>
            <a:ea typeface="ＭＳ Ｐゴシック" pitchFamily="34" charset="-128"/>
          </a:defRPr>
        </a:defPPr>
      </a:lstStyle>
    </a:lnDef>
  </a:objectDefaults>
  <a:extraClrSchemeLst>
    <a:extraClrScheme>
      <a:clrScheme name="mfQ Asia Slides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fQ Asia Slides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fQ Asia Slides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fQ Asia Slides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fQ Asia Slides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fQ Asia Slides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fQ Asia Slides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fQ Asia Slides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fQ Asia Slides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fQ Asia Slides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mfQ Asia Slides</Template>
  <TotalTime>6703</TotalTime>
  <Words>237</Words>
  <Application>Microsoft Office PowerPoint</Application>
  <PresentationFormat>On-screen Show (4:3)</PresentationFormat>
  <Paragraphs>51</Paragraphs>
  <Slides>8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mfQ Asia Slides</vt:lpstr>
      <vt:lpstr>Bitmap Image</vt:lpstr>
      <vt:lpstr>Audit Closure Briefing  </vt:lpstr>
      <vt:lpstr>Presentation Topics </vt:lpstr>
      <vt:lpstr>Methodology</vt:lpstr>
      <vt:lpstr>Projects audited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 BRIEFING SESSION</dc:title>
  <dc:creator>user</dc:creator>
  <cp:lastModifiedBy>Nishchal</cp:lastModifiedBy>
  <cp:revision>397</cp:revision>
  <dcterms:created xsi:type="dcterms:W3CDTF">2006-03-10T05:51:36Z</dcterms:created>
  <dcterms:modified xsi:type="dcterms:W3CDTF">2016-11-30T09:56:40Z</dcterms:modified>
</cp:coreProperties>
</file>