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6"/>
  </p:notesMasterIdLst>
  <p:sldIdLst>
    <p:sldId id="256" r:id="rId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D41213CA-0FF6-4CE1-8D3B-CAE7328E260E}">
  <a:tblStyle styleId="{D41213CA-0FF6-4CE1-8D3B-CAE7328E260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7F0F4"/>
          </a:solidFill>
        </a:fill>
      </a:tcStyle>
    </a:wholeTbl>
    <a:band1H>
      <a:tcStyle>
        <a:tcBdr/>
        <a:fill>
          <a:solidFill>
            <a:srgbClr val="CCDFE8"/>
          </a:solidFill>
        </a:fill>
      </a:tcStyle>
    </a:band1H>
    <a:band1V>
      <a:tcStyle>
        <a:tcBdr/>
        <a:fill>
          <a:solidFill>
            <a:srgbClr val="CCDFE8"/>
          </a:solidFill>
        </a:fill>
      </a:tcStyle>
    </a:band1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  <a:tblStyle styleId="{32D4F623-CD61-40B1-B763-90F7511089A4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667690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F7F7F"/>
            </a:gs>
            <a:gs pos="100000">
              <a:srgbClr val="262626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5" y="0"/>
            <a:ext cx="9085860" cy="838199"/>
          </a:xfrm>
          <a:prstGeom prst="rect">
            <a:avLst/>
          </a:prstGeom>
          <a:solidFill>
            <a:srgbClr val="21798F"/>
          </a:solidFill>
          <a:ln w="127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0" name="Shape 90"/>
          <p:cNvGrpSpPr/>
          <p:nvPr/>
        </p:nvGrpSpPr>
        <p:grpSpPr>
          <a:xfrm>
            <a:off x="76520" y="925892"/>
            <a:ext cx="8978407" cy="351309"/>
            <a:chOff x="622793" y="0"/>
            <a:chExt cx="8978407" cy="351309"/>
          </a:xfrm>
        </p:grpSpPr>
        <p:sp>
          <p:nvSpPr>
            <p:cNvPr id="91" name="Shape 91"/>
            <p:cNvSpPr/>
            <p:nvPr/>
          </p:nvSpPr>
          <p:spPr>
            <a:xfrm>
              <a:off x="622793" y="0"/>
              <a:ext cx="1525972" cy="351309"/>
            </a:xfrm>
            <a:prstGeom prst="chevron">
              <a:avLst>
                <a:gd name="adj" fmla="val 50000"/>
              </a:avLst>
            </a:prstGeom>
            <a:solidFill>
              <a:srgbClr val="77CCE0"/>
            </a:solidFill>
            <a:ln w="12700" cap="flat" cmpd="sng">
              <a:solidFill>
                <a:srgbClr val="16515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2" name="Shape 92"/>
            <p:cNvSpPr txBox="1"/>
            <p:nvPr/>
          </p:nvSpPr>
          <p:spPr>
            <a:xfrm>
              <a:off x="798447" y="0"/>
              <a:ext cx="1174662" cy="351309"/>
            </a:xfrm>
            <a:prstGeom prst="rect">
              <a:avLst/>
            </a:prstGeom>
            <a:noFill/>
            <a:ln>
              <a:noFill/>
            </a:ln>
          </p:spPr>
          <p:txBody>
            <a:bodyPr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Initiating</a:t>
              </a:r>
            </a:p>
          </p:txBody>
        </p:sp>
        <p:sp>
          <p:nvSpPr>
            <p:cNvPr id="93" name="Shape 93"/>
            <p:cNvSpPr/>
            <p:nvPr/>
          </p:nvSpPr>
          <p:spPr>
            <a:xfrm>
              <a:off x="1906410" y="0"/>
              <a:ext cx="1678568" cy="351309"/>
            </a:xfrm>
            <a:prstGeom prst="chevron">
              <a:avLst>
                <a:gd name="adj" fmla="val 50000"/>
              </a:avLst>
            </a:prstGeom>
            <a:solidFill>
              <a:srgbClr val="92D050"/>
            </a:solidFill>
            <a:ln w="12700" cap="flat" cmpd="sng">
              <a:solidFill>
                <a:srgbClr val="16515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4" name="Shape 94"/>
            <p:cNvSpPr txBox="1"/>
            <p:nvPr/>
          </p:nvSpPr>
          <p:spPr>
            <a:xfrm>
              <a:off x="2082066" y="0"/>
              <a:ext cx="1327260" cy="351309"/>
            </a:xfrm>
            <a:prstGeom prst="rect">
              <a:avLst/>
            </a:prstGeom>
            <a:noFill/>
            <a:ln>
              <a:noFill/>
            </a:ln>
          </p:spPr>
          <p:txBody>
            <a:bodyPr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Requirements</a:t>
              </a:r>
            </a:p>
          </p:txBody>
        </p:sp>
        <p:sp>
          <p:nvSpPr>
            <p:cNvPr id="95" name="Shape 95"/>
            <p:cNvSpPr/>
            <p:nvPr/>
          </p:nvSpPr>
          <p:spPr>
            <a:xfrm>
              <a:off x="3342639" y="0"/>
              <a:ext cx="1525972" cy="351309"/>
            </a:xfrm>
            <a:prstGeom prst="chevron">
              <a:avLst>
                <a:gd name="adj" fmla="val 50000"/>
              </a:avLst>
            </a:prstGeom>
            <a:solidFill>
              <a:srgbClr val="92D050"/>
            </a:solidFill>
            <a:ln w="12700" cap="flat" cmpd="sng">
              <a:solidFill>
                <a:srgbClr val="16515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6" name="Shape 96"/>
            <p:cNvSpPr txBox="1"/>
            <p:nvPr/>
          </p:nvSpPr>
          <p:spPr>
            <a:xfrm>
              <a:off x="3518294" y="0"/>
              <a:ext cx="1174662" cy="351309"/>
            </a:xfrm>
            <a:prstGeom prst="rect">
              <a:avLst/>
            </a:prstGeom>
            <a:noFill/>
            <a:ln>
              <a:noFill/>
            </a:ln>
          </p:spPr>
          <p:txBody>
            <a:bodyPr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Design</a:t>
              </a:r>
            </a:p>
          </p:txBody>
        </p:sp>
        <p:sp>
          <p:nvSpPr>
            <p:cNvPr id="97" name="Shape 97"/>
            <p:cNvSpPr/>
            <p:nvPr/>
          </p:nvSpPr>
          <p:spPr>
            <a:xfrm>
              <a:off x="4625112" y="0"/>
              <a:ext cx="1678568" cy="351309"/>
            </a:xfrm>
            <a:prstGeom prst="chevron">
              <a:avLst>
                <a:gd name="adj" fmla="val 50000"/>
              </a:avLst>
            </a:prstGeom>
            <a:solidFill>
              <a:srgbClr val="92D050"/>
            </a:solidFill>
            <a:ln w="12700" cap="flat" cmpd="sng">
              <a:solidFill>
                <a:srgbClr val="16515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8" name="Shape 98"/>
            <p:cNvSpPr txBox="1"/>
            <p:nvPr/>
          </p:nvSpPr>
          <p:spPr>
            <a:xfrm>
              <a:off x="4800767" y="0"/>
              <a:ext cx="1327260" cy="351309"/>
            </a:xfrm>
            <a:prstGeom prst="rect">
              <a:avLst/>
            </a:prstGeom>
            <a:noFill/>
            <a:ln>
              <a:noFill/>
            </a:ln>
          </p:spPr>
          <p:txBody>
            <a:bodyPr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Development</a:t>
              </a:r>
            </a:p>
          </p:txBody>
        </p:sp>
        <p:sp>
          <p:nvSpPr>
            <p:cNvPr id="99" name="Shape 99"/>
            <p:cNvSpPr/>
            <p:nvPr/>
          </p:nvSpPr>
          <p:spPr>
            <a:xfrm>
              <a:off x="6075626" y="0"/>
              <a:ext cx="1042268" cy="351309"/>
            </a:xfrm>
            <a:prstGeom prst="chevron">
              <a:avLst>
                <a:gd name="adj" fmla="val 50000"/>
              </a:avLst>
            </a:prstGeom>
            <a:solidFill>
              <a:srgbClr val="92D050"/>
            </a:solidFill>
            <a:ln w="12700" cap="flat" cmpd="sng">
              <a:solidFill>
                <a:srgbClr val="16515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0" name="Shape 100"/>
            <p:cNvSpPr txBox="1"/>
            <p:nvPr/>
          </p:nvSpPr>
          <p:spPr>
            <a:xfrm>
              <a:off x="6251280" y="0"/>
              <a:ext cx="690960" cy="351309"/>
            </a:xfrm>
            <a:prstGeom prst="rect">
              <a:avLst/>
            </a:prstGeom>
            <a:noFill/>
            <a:ln>
              <a:noFill/>
            </a:ln>
          </p:spPr>
          <p:txBody>
            <a:bodyPr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QA</a:t>
              </a:r>
            </a:p>
          </p:txBody>
        </p:sp>
        <p:sp>
          <p:nvSpPr>
            <p:cNvPr id="101" name="Shape 101"/>
            <p:cNvSpPr/>
            <p:nvPr/>
          </p:nvSpPr>
          <p:spPr>
            <a:xfrm>
              <a:off x="6875556" y="0"/>
              <a:ext cx="1525972" cy="351309"/>
            </a:xfrm>
            <a:prstGeom prst="chevron">
              <a:avLst>
                <a:gd name="adj" fmla="val 50000"/>
              </a:avLst>
            </a:prstGeom>
            <a:solidFill>
              <a:srgbClr val="92D050"/>
            </a:solidFill>
            <a:ln w="12700" cap="flat" cmpd="sng">
              <a:solidFill>
                <a:srgbClr val="16515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2" name="Shape 102"/>
            <p:cNvSpPr txBox="1"/>
            <p:nvPr/>
          </p:nvSpPr>
          <p:spPr>
            <a:xfrm>
              <a:off x="7051210" y="0"/>
              <a:ext cx="1174662" cy="351309"/>
            </a:xfrm>
            <a:prstGeom prst="rect">
              <a:avLst/>
            </a:prstGeom>
            <a:noFill/>
            <a:ln>
              <a:noFill/>
            </a:ln>
          </p:spPr>
          <p:txBody>
            <a:bodyPr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UAT</a:t>
              </a:r>
            </a:p>
          </p:txBody>
        </p:sp>
        <p:sp>
          <p:nvSpPr>
            <p:cNvPr id="103" name="Shape 103"/>
            <p:cNvSpPr/>
            <p:nvPr/>
          </p:nvSpPr>
          <p:spPr>
            <a:xfrm>
              <a:off x="8075228" y="0"/>
              <a:ext cx="1525972" cy="351309"/>
            </a:xfrm>
            <a:prstGeom prst="chevron">
              <a:avLst>
                <a:gd name="adj" fmla="val 50000"/>
              </a:avLst>
            </a:prstGeom>
            <a:solidFill>
              <a:srgbClr val="77CCE0"/>
            </a:solidFill>
            <a:ln w="12700" cap="flat" cmpd="sng">
              <a:solidFill>
                <a:srgbClr val="16515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4" name="Shape 104"/>
            <p:cNvSpPr txBox="1"/>
            <p:nvPr/>
          </p:nvSpPr>
          <p:spPr>
            <a:xfrm>
              <a:off x="8250882" y="0"/>
              <a:ext cx="1174662" cy="351309"/>
            </a:xfrm>
            <a:prstGeom prst="rect">
              <a:avLst/>
            </a:prstGeom>
            <a:noFill/>
            <a:ln>
              <a:noFill/>
            </a:ln>
          </p:spPr>
          <p:txBody>
            <a:bodyPr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Closing</a:t>
              </a:r>
            </a:p>
          </p:txBody>
        </p:sp>
      </p:grpSp>
      <p:graphicFrame>
        <p:nvGraphicFramePr>
          <p:cNvPr id="105" name="Shape 105"/>
          <p:cNvGraphicFramePr/>
          <p:nvPr>
            <p:extLst>
              <p:ext uri="{D42A27DB-BD31-4B8C-83A1-F6EECF244321}">
                <p14:modId xmlns:p14="http://schemas.microsoft.com/office/powerpoint/2010/main" val="1015419183"/>
              </p:ext>
            </p:extLst>
          </p:nvPr>
        </p:nvGraphicFramePr>
        <p:xfrm>
          <a:off x="66657" y="1345850"/>
          <a:ext cx="4510725" cy="1832170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314350"/>
                <a:gridCol w="2209800"/>
                <a:gridCol w="990600"/>
                <a:gridCol w="995975"/>
              </a:tblGrid>
              <a:tr h="477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 u="none" strike="noStrike" cap="none" dirty="0"/>
                        <a:t>No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Milestone Description</a:t>
                      </a: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Baseline Target</a:t>
                      </a: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Actual Target</a:t>
                      </a: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</a:tr>
              <a:tr h="286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/>
                        <a:t>1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Highlight</a:t>
                      </a:r>
                      <a:r>
                        <a:rPr lang="en-US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By Body System</a:t>
                      </a:r>
                      <a:endParaRPr lang="en-US" sz="1200" dirty="0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lang="en-US"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21</a:t>
                      </a:r>
                      <a:r>
                        <a:rPr lang="en-US" sz="1200" baseline="0" dirty="0" smtClean="0"/>
                        <a:t> Aug 2017</a:t>
                      </a:r>
                      <a:endParaRPr sz="1200" dirty="0"/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21 Aug 2017</a:t>
                      </a:r>
                      <a:endParaRPr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6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lang="en-US"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200" dirty="0"/>
                        <a:t>Product Sprint </a:t>
                      </a:r>
                      <a:r>
                        <a:rPr lang="en-US" sz="1200" dirty="0" smtClean="0"/>
                        <a:t>39/30Aug </a:t>
                      </a:r>
                      <a:r>
                        <a:rPr lang="en-US" sz="1200" dirty="0"/>
                        <a:t>2017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30 Aug 2017</a:t>
                      </a:r>
                      <a:endParaRPr lang="en-US"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30</a:t>
                      </a:r>
                      <a:r>
                        <a:rPr lang="en-US" sz="1200" baseline="0" dirty="0" smtClean="0"/>
                        <a:t> Aug</a:t>
                      </a:r>
                      <a:r>
                        <a:rPr lang="en-US" sz="1200" dirty="0" smtClean="0"/>
                        <a:t> 2017</a:t>
                      </a: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6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6" name="Shape 106"/>
          <p:cNvGraphicFramePr/>
          <p:nvPr>
            <p:extLst>
              <p:ext uri="{D42A27DB-BD31-4B8C-83A1-F6EECF244321}">
                <p14:modId xmlns:p14="http://schemas.microsoft.com/office/powerpoint/2010/main" val="2875187929"/>
              </p:ext>
            </p:extLst>
          </p:nvPr>
        </p:nvGraphicFramePr>
        <p:xfrm>
          <a:off x="4648200" y="1349891"/>
          <a:ext cx="4419600" cy="5081390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4419600"/>
              </a:tblGrid>
              <a:tr h="483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 dirty="0"/>
                        <a:t>Accomplishments / Progress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</a:tr>
              <a:tr h="1671375">
                <a:tc>
                  <a:txBody>
                    <a:bodyPr/>
                    <a:lstStyle/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/>
                        <a:buAutoNum type="arabicPeriod"/>
                      </a:pPr>
                      <a:r>
                        <a:rPr lang="en-US" sz="1200" dirty="0"/>
                        <a:t>Dissectible Anatomy</a:t>
                      </a:r>
                    </a:p>
                    <a:p>
                      <a:pPr marL="685800" marR="0" lvl="1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Noto Sans Symbols"/>
                        <a:buChar char="❑"/>
                      </a:pPr>
                      <a:r>
                        <a:rPr lang="en-US" sz="1200" u="none" strike="noStrike" cap="none" dirty="0"/>
                        <a:t>Defect fixed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200" strike="noStrik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/>
                        <a:t>Atlas Anatomy </a:t>
                      </a:r>
                      <a:r>
                        <a:rPr lang="en-US" sz="1200" dirty="0" smtClean="0"/>
                        <a:t> Bug fixing in </a:t>
                      </a:r>
                      <a:r>
                        <a:rPr lang="en-US" sz="1200" dirty="0"/>
                        <a:t>progress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200" dirty="0" smtClean="0"/>
                        <a:t>3.Highlight By Body System integration with product is Completed.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200" strike="noStrik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 Terms</a:t>
                      </a:r>
                      <a:r>
                        <a:rPr lang="en-US" sz="1200" strike="noStrike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condition , wrong attempt, License subscription is implemented in login</a:t>
                      </a:r>
                      <a:endParaRPr sz="1200" strike="noStrik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endParaRPr sz="1800" dirty="0"/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sz="12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sz="12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sz="12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sz="1200" u="none" strike="noStrike" cap="none" dirty="0"/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sz="1200" u="none" strike="noStrike" cap="none" dirty="0"/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  <a:tr h="1671375">
                <a:tc>
                  <a:txBody>
                    <a:bodyPr/>
                    <a:lstStyle/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/>
                        <a:buNone/>
                      </a:pPr>
                      <a:endParaRPr sz="12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7" name="Shape 107"/>
          <p:cNvGraphicFramePr/>
          <p:nvPr>
            <p:extLst>
              <p:ext uri="{D42A27DB-BD31-4B8C-83A1-F6EECF244321}">
                <p14:modId xmlns:p14="http://schemas.microsoft.com/office/powerpoint/2010/main" val="2540637505"/>
              </p:ext>
            </p:extLst>
          </p:nvPr>
        </p:nvGraphicFramePr>
        <p:xfrm>
          <a:off x="64721" y="3429000"/>
          <a:ext cx="4495800" cy="1691690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3374625"/>
                <a:gridCol w="1121175"/>
              </a:tblGrid>
              <a:tr h="32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 b="1" dirty="0"/>
                        <a:t>Release schedule / Next in Queue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/>
                        <a:t>Target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2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 Aug </a:t>
                      </a:r>
                      <a:r>
                        <a:rPr lang="en-U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200" smtClean="0"/>
                        <a:t>30 Aug </a:t>
                      </a:r>
                      <a:r>
                        <a:rPr lang="en-US" sz="1200" dirty="0"/>
                        <a:t>2017</a:t>
                      </a: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200" dirty="0"/>
                        <a:t>Next in Que: </a:t>
                      </a:r>
                      <a:r>
                        <a:rPr lang="en-US" sz="1200" dirty="0" smtClean="0"/>
                        <a:t>15</a:t>
                      </a:r>
                      <a:r>
                        <a:rPr lang="en-US" sz="1200" baseline="0" dirty="0" smtClean="0"/>
                        <a:t> Sep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/>
                        <a:t>2017 and </a:t>
                      </a:r>
                      <a:r>
                        <a:rPr lang="en-US" sz="1200" smtClean="0"/>
                        <a:t>28 Sep </a:t>
                      </a:r>
                      <a:r>
                        <a:rPr lang="en-US" sz="1200" dirty="0"/>
                        <a:t>2017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8" name="Shape 108"/>
          <p:cNvGraphicFramePr/>
          <p:nvPr>
            <p:extLst>
              <p:ext uri="{D42A27DB-BD31-4B8C-83A1-F6EECF244321}">
                <p14:modId xmlns:p14="http://schemas.microsoft.com/office/powerpoint/2010/main" val="3402218555"/>
              </p:ext>
            </p:extLst>
          </p:nvPr>
        </p:nvGraphicFramePr>
        <p:xfrm>
          <a:off x="304800" y="5105400"/>
          <a:ext cx="3810000" cy="1668435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1016000"/>
                <a:gridCol w="584200"/>
                <a:gridCol w="838200"/>
                <a:gridCol w="609600"/>
                <a:gridCol w="762000"/>
              </a:tblGrid>
              <a:tr h="190500"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 b="1" dirty="0">
                          <a:solidFill>
                            <a:schemeClr val="lt1"/>
                          </a:solidFill>
                        </a:rPr>
                        <a:t>Incidents Count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5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b="0">
                          <a:solidFill>
                            <a:schemeClr val="lt1"/>
                          </a:solidFill>
                        </a:rPr>
                        <a:t>Status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b="0">
                          <a:solidFill>
                            <a:schemeClr val="lt1"/>
                          </a:solidFill>
                        </a:rPr>
                        <a:t>Low</a:t>
                      </a: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b="0">
                          <a:solidFill>
                            <a:schemeClr val="lt1"/>
                          </a:solidFill>
                        </a:rPr>
                        <a:t>Medium</a:t>
                      </a: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b="0">
                          <a:solidFill>
                            <a:schemeClr val="lt1"/>
                          </a:solidFill>
                        </a:rPr>
                        <a:t>High</a:t>
                      </a: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b="0">
                          <a:solidFill>
                            <a:schemeClr val="lt1"/>
                          </a:solidFill>
                        </a:rPr>
                        <a:t>Critical</a:t>
                      </a: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45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Open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5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 dirty="0"/>
                        <a:t>In QA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84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 dirty="0"/>
                        <a:t>Closed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9</a:t>
                      </a:r>
                      <a:endParaRPr lang="en-US" sz="1200" dirty="0"/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22</a:t>
                      </a:r>
                      <a:endParaRPr lang="en-US" sz="1200" dirty="0"/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9" name="Shape 109"/>
          <p:cNvGraphicFramePr/>
          <p:nvPr>
            <p:extLst>
              <p:ext uri="{D42A27DB-BD31-4B8C-83A1-F6EECF244321}">
                <p14:modId xmlns:p14="http://schemas.microsoft.com/office/powerpoint/2010/main" val="1226621948"/>
              </p:ext>
            </p:extLst>
          </p:nvPr>
        </p:nvGraphicFramePr>
        <p:xfrm>
          <a:off x="4267200" y="5181600"/>
          <a:ext cx="1587500" cy="1488460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825500"/>
                <a:gridCol w="762000"/>
              </a:tblGrid>
              <a:tr h="19050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 dirty="0"/>
                        <a:t>Test Cases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4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Status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Count</a:t>
                      </a: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ADCC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Passed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180</a:t>
                      </a: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Failed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29</a:t>
                      </a: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Not Run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0" name="Shape 110"/>
          <p:cNvGraphicFramePr/>
          <p:nvPr/>
        </p:nvGraphicFramePr>
        <p:xfrm>
          <a:off x="5943600" y="5181600"/>
          <a:ext cx="1587500" cy="1630730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914400"/>
                <a:gridCol w="673100"/>
              </a:tblGrid>
              <a:tr h="29782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/>
                        <a:t>Tasks Count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3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Status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Count</a:t>
                      </a: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ADCC"/>
                    </a:solidFill>
                  </a:tcPr>
                </a:tc>
              </a:tr>
              <a:tr h="25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In Progress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Completed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4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Not Started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1" name="Shape 111"/>
          <p:cNvGraphicFramePr/>
          <p:nvPr/>
        </p:nvGraphicFramePr>
        <p:xfrm>
          <a:off x="7486192" y="5181600"/>
          <a:ext cx="1752600" cy="1473210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974225"/>
                <a:gridCol w="778375"/>
              </a:tblGrid>
              <a:tr h="3200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/>
                        <a:t>Health Indicators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4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Category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G/Y/R</a:t>
                      </a: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ADCC"/>
                    </a:solidFill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Scope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/>
                        <a:t>Y</a:t>
                      </a: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Schedule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</a:tr>
              <a:tr h="289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Risks/Issues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2" name="Shape 112"/>
          <p:cNvGraphicFramePr/>
          <p:nvPr/>
        </p:nvGraphicFramePr>
        <p:xfrm>
          <a:off x="4724400" y="4505250"/>
          <a:ext cx="4419600" cy="594380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4419600"/>
              </a:tblGrid>
              <a:tr h="221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/>
                        <a:t>Risks/Issues/Other Comments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</a:tr>
              <a:tr h="149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endParaRPr sz="1200" b="0" i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3" name="Shape 113"/>
          <p:cNvGraphicFramePr/>
          <p:nvPr>
            <p:extLst>
              <p:ext uri="{D42A27DB-BD31-4B8C-83A1-F6EECF244321}">
                <p14:modId xmlns:p14="http://schemas.microsoft.com/office/powerpoint/2010/main" val="2777098421"/>
              </p:ext>
            </p:extLst>
          </p:nvPr>
        </p:nvGraphicFramePr>
        <p:xfrm>
          <a:off x="76200" y="108098"/>
          <a:ext cx="8203825" cy="609620"/>
        </p:xfrm>
        <a:graphic>
          <a:graphicData uri="http://schemas.openxmlformats.org/drawingml/2006/table">
            <a:tbl>
              <a:tblPr firstRow="1" bandRow="1">
                <a:noFill/>
                <a:tableStyleId>{32D4F623-CD61-40B1-B763-90F7511089A4}</a:tableStyleId>
              </a:tblPr>
              <a:tblGrid>
                <a:gridCol w="1447800"/>
                <a:gridCol w="1371600"/>
                <a:gridCol w="1371600"/>
                <a:gridCol w="1320800"/>
                <a:gridCol w="1437650"/>
                <a:gridCol w="125437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dirty="0">
                          <a:solidFill>
                            <a:schemeClr val="lt1"/>
                          </a:solidFill>
                        </a:rPr>
                        <a:t>Project Name: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dk1"/>
                          </a:solidFill>
                        </a:rPr>
                        <a:t>AIAHTML5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Report Date: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dirty="0" smtClean="0">
                          <a:solidFill>
                            <a:schemeClr val="dk1"/>
                          </a:solidFill>
                        </a:rPr>
                        <a:t>30 Aug 17</a:t>
                      </a:r>
                      <a:endParaRPr lang="en-US" sz="14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Project Manager: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dirty="0" smtClean="0">
                          <a:solidFill>
                            <a:schemeClr val="dk1"/>
                          </a:solidFill>
                        </a:rPr>
                        <a:t>Pankaj</a:t>
                      </a:r>
                      <a:r>
                        <a:rPr lang="en-US" sz="1400" baseline="0" dirty="0" smtClean="0">
                          <a:solidFill>
                            <a:schemeClr val="dk1"/>
                          </a:solidFill>
                        </a:rPr>
                        <a:t> Tiwari</a:t>
                      </a:r>
                      <a:endParaRPr lang="en-US" sz="14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Technical Lead: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/>
                        <a:t>Amrita Vishnoi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Completion Dt: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 Sep 2017</a:t>
                      </a:r>
                      <a:endParaRPr lang="en-US" sz="14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14" name="Shape 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2492" y="157194"/>
            <a:ext cx="676189" cy="52380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5" name="Shape 115"/>
          <p:cNvGraphicFramePr/>
          <p:nvPr>
            <p:extLst>
              <p:ext uri="{D42A27DB-BD31-4B8C-83A1-F6EECF244321}">
                <p14:modId xmlns:p14="http://schemas.microsoft.com/office/powerpoint/2010/main" val="3220530190"/>
              </p:ext>
            </p:extLst>
          </p:nvPr>
        </p:nvGraphicFramePr>
        <p:xfrm>
          <a:off x="4724640" y="3124200"/>
          <a:ext cx="4361225" cy="1554520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2216900"/>
                <a:gridCol w="214432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500" b="1" dirty="0"/>
                        <a:t>Current Reference Points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500" b="1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 dirty="0"/>
                        <a:t>Closed Reference Points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</a:tr>
              <a:tr h="219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/>
                        <a:t>Product Sprint </a:t>
                      </a:r>
                      <a:r>
                        <a:rPr lang="en-US" sz="1200" dirty="0" smtClean="0"/>
                        <a:t>40/30  Sep  </a:t>
                      </a:r>
                      <a:r>
                        <a:rPr lang="en-US" sz="1200" dirty="0"/>
                        <a:t>2017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  <a:tabLst/>
                        <a:defRPr/>
                      </a:pPr>
                      <a:r>
                        <a:rPr lang="en-US" sz="1200" dirty="0" smtClean="0"/>
                        <a:t>Product Sprint 39/30Aug 2017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lang="en-US"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67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2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BC0A6D6C30DE428E67909EB8693646" ma:contentTypeVersion="0" ma:contentTypeDescription="Create a new document." ma:contentTypeScope="" ma:versionID="7c0bb8989134b4ff8468e249da420e1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745947-D92A-427E-86C6-1C28D23AFF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41956F-E512-4C75-A3D8-DCD2BD0748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4234AEE-DA0F-4CCB-A382-D45FF690C3C6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197</Words>
  <Application>Microsoft Office PowerPoint</Application>
  <PresentationFormat>On-screen Show (4:3)</PresentationFormat>
  <Paragraphs>97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Amrita Vishnoi</dc:creator>
  <cp:lastModifiedBy>avishnoi</cp:lastModifiedBy>
  <cp:revision>13</cp:revision>
  <dcterms:modified xsi:type="dcterms:W3CDTF">2017-09-12T08:32:33Z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0x01010084BC0A6D6C30DE428E67909EB8693646</vt:lpwstr>
  </property>
</Properties>
</file>