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41213CA-0FF6-4CE1-8D3B-CAE7328E260E}">
  <a:tblStyle styleId="{D41213CA-0FF6-4CE1-8D3B-CAE7328E260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7F0F4"/>
          </a:solidFill>
        </a:fill>
      </a:tcStyle>
    </a:wholeTbl>
    <a:band1H>
      <a:tcStyle>
        <a:tcBdr/>
        <a:fill>
          <a:solidFill>
            <a:srgbClr val="CCDFE8"/>
          </a:solidFill>
        </a:fill>
      </a:tcStyle>
    </a:band1H>
    <a:band1V>
      <a:tcStyle>
        <a:tcBdr/>
        <a:fill>
          <a:solidFill>
            <a:srgbClr val="CCDFE8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32D4F623-CD61-40B1-B763-90F7511089A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70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66769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F7F7F"/>
            </a:gs>
            <a:gs pos="100000">
              <a:srgbClr val="262626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5" y="0"/>
            <a:ext cx="9085860" cy="838199"/>
          </a:xfrm>
          <a:prstGeom prst="rect">
            <a:avLst/>
          </a:prstGeom>
          <a:solidFill>
            <a:srgbClr val="21798F"/>
          </a:solidFill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Shape 90"/>
          <p:cNvGrpSpPr/>
          <p:nvPr/>
        </p:nvGrpSpPr>
        <p:grpSpPr>
          <a:xfrm>
            <a:off x="76520" y="925892"/>
            <a:ext cx="8978407" cy="351309"/>
            <a:chOff x="622793" y="0"/>
            <a:chExt cx="8978407" cy="351309"/>
          </a:xfrm>
        </p:grpSpPr>
        <p:sp>
          <p:nvSpPr>
            <p:cNvPr id="91" name="Shape 91"/>
            <p:cNvSpPr/>
            <p:nvPr/>
          </p:nvSpPr>
          <p:spPr>
            <a:xfrm>
              <a:off x="622793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77CCE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 txBox="1"/>
            <p:nvPr/>
          </p:nvSpPr>
          <p:spPr>
            <a:xfrm>
              <a:off x="798447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Initiating</a:t>
              </a:r>
            </a:p>
          </p:txBody>
        </p:sp>
        <p:sp>
          <p:nvSpPr>
            <p:cNvPr id="93" name="Shape 93"/>
            <p:cNvSpPr/>
            <p:nvPr/>
          </p:nvSpPr>
          <p:spPr>
            <a:xfrm>
              <a:off x="1906410" y="0"/>
              <a:ext cx="16785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 txBox="1"/>
            <p:nvPr/>
          </p:nvSpPr>
          <p:spPr>
            <a:xfrm>
              <a:off x="2082066" y="0"/>
              <a:ext cx="13272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Requirements</a:t>
              </a:r>
            </a:p>
          </p:txBody>
        </p:sp>
        <p:sp>
          <p:nvSpPr>
            <p:cNvPr id="95" name="Shape 95"/>
            <p:cNvSpPr/>
            <p:nvPr/>
          </p:nvSpPr>
          <p:spPr>
            <a:xfrm>
              <a:off x="3342639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6" name="Shape 96"/>
            <p:cNvSpPr txBox="1"/>
            <p:nvPr/>
          </p:nvSpPr>
          <p:spPr>
            <a:xfrm>
              <a:off x="3518294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Design</a:t>
              </a:r>
            </a:p>
          </p:txBody>
        </p:sp>
        <p:sp>
          <p:nvSpPr>
            <p:cNvPr id="97" name="Shape 97"/>
            <p:cNvSpPr/>
            <p:nvPr/>
          </p:nvSpPr>
          <p:spPr>
            <a:xfrm>
              <a:off x="4625112" y="0"/>
              <a:ext cx="16785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8" name="Shape 98"/>
            <p:cNvSpPr txBox="1"/>
            <p:nvPr/>
          </p:nvSpPr>
          <p:spPr>
            <a:xfrm>
              <a:off x="4800767" y="0"/>
              <a:ext cx="13272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Development</a:t>
              </a:r>
            </a:p>
          </p:txBody>
        </p:sp>
        <p:sp>
          <p:nvSpPr>
            <p:cNvPr id="99" name="Shape 99"/>
            <p:cNvSpPr/>
            <p:nvPr/>
          </p:nvSpPr>
          <p:spPr>
            <a:xfrm>
              <a:off x="6075626" y="0"/>
              <a:ext cx="1042268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0" name="Shape 100"/>
            <p:cNvSpPr txBox="1"/>
            <p:nvPr/>
          </p:nvSpPr>
          <p:spPr>
            <a:xfrm>
              <a:off x="6251280" y="0"/>
              <a:ext cx="690960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QA</a:t>
              </a:r>
            </a:p>
          </p:txBody>
        </p:sp>
        <p:sp>
          <p:nvSpPr>
            <p:cNvPr id="101" name="Shape 101"/>
            <p:cNvSpPr/>
            <p:nvPr/>
          </p:nvSpPr>
          <p:spPr>
            <a:xfrm>
              <a:off x="6875556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 txBox="1"/>
            <p:nvPr/>
          </p:nvSpPr>
          <p:spPr>
            <a:xfrm>
              <a:off x="7051210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UAT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8075228" y="0"/>
              <a:ext cx="1525972" cy="351309"/>
            </a:xfrm>
            <a:prstGeom prst="chevron">
              <a:avLst>
                <a:gd name="adj" fmla="val 50000"/>
              </a:avLst>
            </a:prstGeom>
            <a:solidFill>
              <a:srgbClr val="77CCE0"/>
            </a:solidFill>
            <a:ln w="12700" cap="flat" cmpd="sng">
              <a:solidFill>
                <a:srgbClr val="16515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4" name="Shape 104"/>
            <p:cNvSpPr txBox="1"/>
            <p:nvPr/>
          </p:nvSpPr>
          <p:spPr>
            <a:xfrm>
              <a:off x="8250882" y="0"/>
              <a:ext cx="1174662" cy="351309"/>
            </a:xfrm>
            <a:prstGeom prst="rect">
              <a:avLst/>
            </a:prstGeom>
            <a:noFill/>
            <a:ln>
              <a:noFill/>
            </a:ln>
          </p:spPr>
          <p:txBody>
            <a:bodyPr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Closing</a:t>
              </a:r>
            </a:p>
          </p:txBody>
        </p:sp>
      </p:grpSp>
      <p:graphicFrame>
        <p:nvGraphicFramePr>
          <p:cNvPr id="105" name="Shape 105"/>
          <p:cNvGraphicFramePr/>
          <p:nvPr>
            <p:extLst>
              <p:ext uri="{D42A27DB-BD31-4B8C-83A1-F6EECF244321}">
                <p14:modId xmlns:p14="http://schemas.microsoft.com/office/powerpoint/2010/main" val="1874406105"/>
              </p:ext>
            </p:extLst>
          </p:nvPr>
        </p:nvGraphicFramePr>
        <p:xfrm>
          <a:off x="66657" y="1345850"/>
          <a:ext cx="4510725" cy="258205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314350"/>
                <a:gridCol w="2209800"/>
                <a:gridCol w="990600"/>
                <a:gridCol w="995975"/>
              </a:tblGrid>
              <a:tr h="47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u="none" strike="noStrike" cap="none" dirty="0"/>
                        <a:t>No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Milestone Description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Baseline Target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Actual Target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/>
                        <a:t>1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 Processing for around</a:t>
                      </a:r>
                      <a:r>
                        <a:rPr lang="en-IN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87 GB image data f</a:t>
                      </a:r>
                      <a:r>
                        <a:rPr lang="en-IN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 optimizing highlight by body system in DA.</a:t>
                      </a:r>
                      <a:r>
                        <a:rPr lang="en-IN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Completed for 25 percent zoom</a:t>
                      </a: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Atlas Anatomy </a:t>
                      </a: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full module is completed</a:t>
                      </a: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</a:t>
                      </a: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Product Sprint 37-17-July-17</a:t>
                      </a:r>
                      <a:endParaRPr lang="en-US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17 July </a:t>
                      </a:r>
                      <a:r>
                        <a:rPr lang="en-US" sz="1200" dirty="0" smtClean="0"/>
                        <a:t>2017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25 July </a:t>
                      </a:r>
                      <a:r>
                        <a:rPr lang="en-US" sz="1200" dirty="0" smtClean="0"/>
                        <a:t>2017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6" name="Shape 106"/>
          <p:cNvGraphicFramePr/>
          <p:nvPr>
            <p:extLst>
              <p:ext uri="{D42A27DB-BD31-4B8C-83A1-F6EECF244321}">
                <p14:modId xmlns:p14="http://schemas.microsoft.com/office/powerpoint/2010/main" val="110194851"/>
              </p:ext>
            </p:extLst>
          </p:nvPr>
        </p:nvGraphicFramePr>
        <p:xfrm>
          <a:off x="4648200" y="1349891"/>
          <a:ext cx="4419600" cy="489851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4419600"/>
              </a:tblGrid>
              <a:tr h="483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Accomplishments / Progress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1671375"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 smtClean="0"/>
                        <a:t> DA, Atlas Anatomy bug fixed</a:t>
                      </a: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 smtClean="0"/>
                        <a:t> Admin &gt; showing modules based on license, user terms &amp; conditions , migration of </a:t>
                      </a:r>
                      <a:r>
                        <a:rPr lang="en-US" sz="1200" dirty="0" err="1" smtClean="0"/>
                        <a:t>mongoDB</a:t>
                      </a:r>
                      <a:r>
                        <a:rPr lang="en-US" sz="1200" dirty="0" smtClean="0"/>
                        <a:t> to SQL, </a:t>
                      </a: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 smtClean="0"/>
                        <a:t> Admin integration in progress</a:t>
                      </a: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 smtClean="0"/>
                        <a:t> Atlas Anatomy Bug fixing in progress</a:t>
                      </a: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lang="en-US" sz="1200" dirty="0" smtClean="0"/>
                        <a:t> For 75 zoom level: Saving image data into mongo DB</a:t>
                      </a:r>
                      <a:endParaRPr sz="12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sz="1800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/>
                    </a:p>
                    <a:p>
                      <a:pPr marL="457200" marR="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1671375"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" name="Shape 107"/>
          <p:cNvGraphicFramePr/>
          <p:nvPr>
            <p:extLst>
              <p:ext uri="{D42A27DB-BD31-4B8C-83A1-F6EECF244321}">
                <p14:modId xmlns:p14="http://schemas.microsoft.com/office/powerpoint/2010/main" val="3970944466"/>
              </p:ext>
            </p:extLst>
          </p:nvPr>
        </p:nvGraphicFramePr>
        <p:xfrm>
          <a:off x="75476" y="3657600"/>
          <a:ext cx="4495800" cy="175264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3374625"/>
                <a:gridCol w="11211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b="1" dirty="0"/>
                        <a:t>Release schedule / Next in Queue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Target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 </a:t>
                      </a: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July 2017</a:t>
                      </a: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 smtClean="0"/>
                        <a:t>25 July </a:t>
                      </a:r>
                      <a:r>
                        <a:rPr lang="en-US" sz="1200" dirty="0"/>
                        <a:t>2017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200" dirty="0"/>
                        <a:t>Next in Que: </a:t>
                      </a:r>
                      <a:r>
                        <a:rPr lang="en-US" sz="1200" baseline="0" dirty="0" smtClean="0"/>
                        <a:t> 31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smtClean="0"/>
                        <a:t>July </a:t>
                      </a:r>
                      <a:r>
                        <a:rPr lang="en-US" sz="1200" dirty="0"/>
                        <a:t>2017 and </a:t>
                      </a:r>
                      <a:r>
                        <a:rPr lang="en-US" sz="1200" dirty="0" smtClean="0"/>
                        <a:t>18</a:t>
                      </a:r>
                      <a:r>
                        <a:rPr lang="en-US" sz="1200" baseline="0" dirty="0" smtClean="0"/>
                        <a:t> Aug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/>
                        <a:t>2017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8" name="Shape 108"/>
          <p:cNvGraphicFramePr/>
          <p:nvPr>
            <p:extLst>
              <p:ext uri="{D42A27DB-BD31-4B8C-83A1-F6EECF244321}">
                <p14:modId xmlns:p14="http://schemas.microsoft.com/office/powerpoint/2010/main" val="3647968422"/>
              </p:ext>
            </p:extLst>
          </p:nvPr>
        </p:nvGraphicFramePr>
        <p:xfrm>
          <a:off x="76520" y="5221924"/>
          <a:ext cx="3810000" cy="1668435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190500"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b="1" dirty="0">
                          <a:solidFill>
                            <a:schemeClr val="lt1"/>
                          </a:solidFill>
                        </a:rPr>
                        <a:t>Incidents Count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Low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 dirty="0">
                          <a:solidFill>
                            <a:schemeClr val="lt1"/>
                          </a:solidFill>
                        </a:rPr>
                        <a:t>Medium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High</a:t>
                      </a: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</a:rPr>
                        <a:t>Critical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Open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23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16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In QA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dirty="0"/>
                        <a:t>Closed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9" name="Shape 109"/>
          <p:cNvGraphicFramePr/>
          <p:nvPr>
            <p:extLst>
              <p:ext uri="{D42A27DB-BD31-4B8C-83A1-F6EECF244321}">
                <p14:modId xmlns:p14="http://schemas.microsoft.com/office/powerpoint/2010/main" val="1620064318"/>
              </p:ext>
            </p:extLst>
          </p:nvPr>
        </p:nvGraphicFramePr>
        <p:xfrm>
          <a:off x="4198130" y="5181600"/>
          <a:ext cx="1587500" cy="1676399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825500"/>
                <a:gridCol w="762000"/>
              </a:tblGrid>
              <a:tr h="360461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Test Cases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7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Count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34328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Passed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268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89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Failed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 smtClean="0"/>
                        <a:t>72</a:t>
                      </a: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89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Not Run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" name="Shape 110"/>
          <p:cNvGraphicFramePr/>
          <p:nvPr>
            <p:extLst>
              <p:ext uri="{D42A27DB-BD31-4B8C-83A1-F6EECF244321}">
                <p14:modId xmlns:p14="http://schemas.microsoft.com/office/powerpoint/2010/main" val="3959599673"/>
              </p:ext>
            </p:extLst>
          </p:nvPr>
        </p:nvGraphicFramePr>
        <p:xfrm>
          <a:off x="5857009" y="5181600"/>
          <a:ext cx="1587500" cy="163073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914400"/>
                <a:gridCol w="673100"/>
              </a:tblGrid>
              <a:tr h="299103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Tasks Count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86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Status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Count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256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In Progress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6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Completed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728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Not Started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1" name="Shape 111"/>
          <p:cNvGraphicFramePr/>
          <p:nvPr>
            <p:extLst>
              <p:ext uri="{D42A27DB-BD31-4B8C-83A1-F6EECF244321}">
                <p14:modId xmlns:p14="http://schemas.microsoft.com/office/powerpoint/2010/main" val="250476489"/>
              </p:ext>
            </p:extLst>
          </p:nvPr>
        </p:nvGraphicFramePr>
        <p:xfrm>
          <a:off x="7486192" y="5181600"/>
          <a:ext cx="1752600" cy="1676401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974225"/>
                <a:gridCol w="778375"/>
              </a:tblGrid>
              <a:tr h="364192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Health Indicators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838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Category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G/Y/R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ADCC"/>
                    </a:solidFill>
                  </a:tcPr>
                </a:tc>
              </a:tr>
              <a:tr h="3121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Scope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/>
                        <a:t>Y</a:t>
                      </a: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31216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/>
                        <a:t>Schedule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32948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b="1" dirty="0"/>
                        <a:t>Risks/Issues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" name="Shape 112"/>
          <p:cNvGraphicFramePr/>
          <p:nvPr>
            <p:extLst>
              <p:ext uri="{D42A27DB-BD31-4B8C-83A1-F6EECF244321}">
                <p14:modId xmlns:p14="http://schemas.microsoft.com/office/powerpoint/2010/main" val="3037069485"/>
              </p:ext>
            </p:extLst>
          </p:nvPr>
        </p:nvGraphicFramePr>
        <p:xfrm>
          <a:off x="4724400" y="4648200"/>
          <a:ext cx="4419600" cy="59438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4419600"/>
              </a:tblGrid>
              <a:tr h="22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 dirty="0"/>
                        <a:t>Risks/Issues/Other Comments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149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1200" b="0" i="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Shape 113"/>
          <p:cNvGraphicFramePr/>
          <p:nvPr>
            <p:extLst>
              <p:ext uri="{D42A27DB-BD31-4B8C-83A1-F6EECF244321}">
                <p14:modId xmlns:p14="http://schemas.microsoft.com/office/powerpoint/2010/main" val="1765486023"/>
              </p:ext>
            </p:extLst>
          </p:nvPr>
        </p:nvGraphicFramePr>
        <p:xfrm>
          <a:off x="76200" y="108098"/>
          <a:ext cx="8203825" cy="609620"/>
        </p:xfrm>
        <a:graphic>
          <a:graphicData uri="http://schemas.openxmlformats.org/drawingml/2006/table">
            <a:tbl>
              <a:tblPr firstRow="1" bandRow="1">
                <a:noFill/>
                <a:tableStyleId>{32D4F623-CD61-40B1-B763-90F7511089A4}</a:tableStyleId>
              </a:tblPr>
              <a:tblGrid>
                <a:gridCol w="1447800"/>
                <a:gridCol w="1371600"/>
                <a:gridCol w="1371600"/>
                <a:gridCol w="1320800"/>
                <a:gridCol w="1437650"/>
                <a:gridCol w="125437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>
                          <a:solidFill>
                            <a:schemeClr val="lt1"/>
                          </a:solidFill>
                        </a:rPr>
                        <a:t>Project Name: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AIAHTML5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Report Date: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</a:rPr>
                        <a:t>31 July </a:t>
                      </a:r>
                      <a:r>
                        <a:rPr lang="en-US" sz="1400" dirty="0" smtClean="0">
                          <a:solidFill>
                            <a:schemeClr val="dk1"/>
                          </a:solidFill>
                        </a:rPr>
                        <a:t>17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Project Manager:</a:t>
                      </a: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Ashish Jain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Technical Lead: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/>
                        <a:t>Amrita Vishnoi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Completion Dt: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 Aug </a:t>
                      </a: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</a:t>
                      </a:r>
                      <a:endParaRPr lang="en-US" sz="14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2492" y="157194"/>
            <a:ext cx="676189" cy="5238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5" name="Shape 115"/>
          <p:cNvGraphicFramePr/>
          <p:nvPr>
            <p:extLst>
              <p:ext uri="{D42A27DB-BD31-4B8C-83A1-F6EECF244321}">
                <p14:modId xmlns:p14="http://schemas.microsoft.com/office/powerpoint/2010/main" val="2683279629"/>
              </p:ext>
            </p:extLst>
          </p:nvPr>
        </p:nvGraphicFramePr>
        <p:xfrm>
          <a:off x="4773888" y="3048000"/>
          <a:ext cx="4361225" cy="1554520"/>
        </p:xfrm>
        <a:graphic>
          <a:graphicData uri="http://schemas.openxmlformats.org/drawingml/2006/table">
            <a:tbl>
              <a:tblPr firstRow="1" bandRow="1">
                <a:noFill/>
                <a:tableStyleId>{D41213CA-0FF6-4CE1-8D3B-CAE7328E260E}</a:tableStyleId>
              </a:tblPr>
              <a:tblGrid>
                <a:gridCol w="2216900"/>
                <a:gridCol w="2144325"/>
              </a:tblGrid>
              <a:tr h="3292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500" b="1" dirty="0"/>
                        <a:t>Current Reference Points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500" b="1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500"/>
                        <a:t>Closed Reference Points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798F"/>
                    </a:solidFill>
                  </a:tcPr>
                </a:tc>
              </a:tr>
              <a:tr h="219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200" dirty="0"/>
                        <a:t>Product Sprint </a:t>
                      </a:r>
                      <a:r>
                        <a:rPr lang="en-US" sz="1200" dirty="0" smtClean="0"/>
                        <a:t>37/16 July  </a:t>
                      </a:r>
                      <a:r>
                        <a:rPr lang="en-US" sz="1200" dirty="0"/>
                        <a:t>2017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lang="en-US"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76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  <a:tabLst/>
                        <a:defRPr/>
                      </a:pPr>
                      <a:r>
                        <a:rPr lang="en-US" sz="1200" dirty="0" smtClean="0"/>
                        <a:t>Product Sprint 38/30 July  2017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endParaRPr sz="1200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BC0A6D6C30DE428E67909EB8693646" ma:contentTypeVersion="0" ma:contentTypeDescription="Create a new document." ma:contentTypeScope="" ma:versionID="7c0bb8989134b4ff8468e249da420e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745947-D92A-427E-86C6-1C28D23AFF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41956F-E512-4C75-A3D8-DCD2BD0748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4234AEE-DA0F-4CCB-A382-D45FF690C3C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229</Words>
  <Application>Microsoft Office PowerPoint</Application>
  <PresentationFormat>On-screen Show (4:3)</PresentationFormat>
  <Paragraphs>94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Amrita Vishnoi</dc:creator>
  <cp:lastModifiedBy>avishnoi</cp:lastModifiedBy>
  <cp:revision>11</cp:revision>
  <dcterms:modified xsi:type="dcterms:W3CDTF">2017-08-08T08:22:53Z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0x01010084BC0A6D6C30DE428E67909EB8693646</vt:lpwstr>
  </property>
</Properties>
</file>