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7"/>
  </p:notesMasterIdLst>
  <p:sldIdLst>
    <p:sldId id="256" r:id="rId2"/>
    <p:sldId id="290" r:id="rId3"/>
    <p:sldId id="275" r:id="rId4"/>
    <p:sldId id="291" r:id="rId5"/>
    <p:sldId id="293" r:id="rId6"/>
    <p:sldId id="323" r:id="rId7"/>
    <p:sldId id="265" r:id="rId8"/>
    <p:sldId id="344" r:id="rId9"/>
    <p:sldId id="345" r:id="rId10"/>
    <p:sldId id="346" r:id="rId11"/>
    <p:sldId id="347" r:id="rId12"/>
    <p:sldId id="348" r:id="rId13"/>
    <p:sldId id="286" r:id="rId14"/>
    <p:sldId id="277" r:id="rId15"/>
    <p:sldId id="294" r:id="rId16"/>
    <p:sldId id="272" r:id="rId17"/>
    <p:sldId id="305" r:id="rId18"/>
    <p:sldId id="306" r:id="rId19"/>
    <p:sldId id="271" r:id="rId20"/>
    <p:sldId id="270" r:id="rId21"/>
    <p:sldId id="349" r:id="rId22"/>
    <p:sldId id="350" r:id="rId23"/>
    <p:sldId id="295" r:id="rId24"/>
    <p:sldId id="307" r:id="rId25"/>
    <p:sldId id="308" r:id="rId26"/>
    <p:sldId id="309" r:id="rId27"/>
    <p:sldId id="310" r:id="rId28"/>
    <p:sldId id="311" r:id="rId29"/>
    <p:sldId id="352" r:id="rId30"/>
    <p:sldId id="353" r:id="rId31"/>
    <p:sldId id="297" r:id="rId32"/>
    <p:sldId id="312" r:id="rId33"/>
    <p:sldId id="313" r:id="rId34"/>
    <p:sldId id="314" r:id="rId35"/>
    <p:sldId id="315" r:id="rId36"/>
    <p:sldId id="316" r:id="rId37"/>
    <p:sldId id="355" r:id="rId38"/>
    <p:sldId id="356" r:id="rId39"/>
    <p:sldId id="298" r:id="rId40"/>
    <p:sldId id="317" r:id="rId41"/>
    <p:sldId id="318" r:id="rId42"/>
    <p:sldId id="319" r:id="rId43"/>
    <p:sldId id="320" r:id="rId44"/>
    <p:sldId id="321" r:id="rId45"/>
    <p:sldId id="358" r:id="rId46"/>
    <p:sldId id="359" r:id="rId47"/>
    <p:sldId id="373" r:id="rId48"/>
    <p:sldId id="379" r:id="rId49"/>
    <p:sldId id="322" r:id="rId50"/>
    <p:sldId id="299" r:id="rId51"/>
    <p:sldId id="324" r:id="rId52"/>
    <p:sldId id="325" r:id="rId53"/>
    <p:sldId id="326" r:id="rId54"/>
    <p:sldId id="327" r:id="rId55"/>
    <p:sldId id="328" r:id="rId56"/>
    <p:sldId id="361" r:id="rId57"/>
    <p:sldId id="362" r:id="rId58"/>
    <p:sldId id="300" r:id="rId59"/>
    <p:sldId id="339" r:id="rId60"/>
    <p:sldId id="340" r:id="rId61"/>
    <p:sldId id="341" r:id="rId62"/>
    <p:sldId id="342" r:id="rId63"/>
    <p:sldId id="343" r:id="rId64"/>
    <p:sldId id="364" r:id="rId65"/>
    <p:sldId id="365" r:id="rId66"/>
    <p:sldId id="301" r:id="rId67"/>
    <p:sldId id="329" r:id="rId68"/>
    <p:sldId id="330" r:id="rId69"/>
    <p:sldId id="331" r:id="rId70"/>
    <p:sldId id="332" r:id="rId71"/>
    <p:sldId id="333" r:id="rId72"/>
    <p:sldId id="367" r:id="rId73"/>
    <p:sldId id="368" r:id="rId74"/>
    <p:sldId id="303" r:id="rId75"/>
    <p:sldId id="304" r:id="rId76"/>
    <p:sldId id="334" r:id="rId77"/>
    <p:sldId id="335" r:id="rId78"/>
    <p:sldId id="336" r:id="rId79"/>
    <p:sldId id="337" r:id="rId80"/>
    <p:sldId id="338" r:id="rId81"/>
    <p:sldId id="370" r:id="rId82"/>
    <p:sldId id="371" r:id="rId83"/>
    <p:sldId id="372" r:id="rId84"/>
    <p:sldId id="374" r:id="rId85"/>
    <p:sldId id="377" r:id="rId86"/>
  </p:sldIdLst>
  <p:sldSz cx="9906000" cy="6858000" type="A4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>
        <p:scale>
          <a:sx n="100" d="100"/>
          <a:sy n="100" d="100"/>
        </p:scale>
        <p:origin x="-270" y="45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FD87C-A03D-48F4-B6BF-6129146A1A06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754063"/>
            <a:ext cx="5448300" cy="3771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778375"/>
            <a:ext cx="6216650" cy="4525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38C83-48F5-42A7-B9AA-1EBFBF1F8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13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38C83-48F5-42A7-B9AA-1EBFBF1F81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873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95300" y="1604520"/>
            <a:ext cx="891501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95300" y="273600"/>
            <a:ext cx="891501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5" name="Picture 34"/>
          <p:cNvPicPr/>
          <p:nvPr/>
        </p:nvPicPr>
        <p:blipFill>
          <a:blip r:embed="rId2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  <p:pic>
        <p:nvPicPr>
          <p:cNvPr id="36" name="Picture 35"/>
          <p:cNvPicPr/>
          <p:nvPr/>
        </p:nvPicPr>
        <p:blipFill>
          <a:blip r:embed="rId2"/>
          <a:stretch>
            <a:fillRect/>
          </a:stretch>
        </p:blipFill>
        <p:spPr>
          <a:xfrm>
            <a:off x="2252250" y="1604520"/>
            <a:ext cx="540033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7594470" y="194760"/>
            <a:ext cx="2384850" cy="44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1F497D"/>
                </a:solidFill>
                <a:latin typeface="Arial"/>
                <a:ea typeface="DejaVu Sans"/>
              </a:rPr>
              <a:t>BRICS</a:t>
            </a:r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845165" y="1965028"/>
            <a:ext cx="8398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000" b="1" dirty="0" smtClean="0"/>
              <a:t>Process Performance Baseline </a:t>
            </a:r>
          </a:p>
          <a:p>
            <a:pPr algn="ctr"/>
            <a:endParaRPr lang="en-IN" sz="4000" b="1" dirty="0"/>
          </a:p>
          <a:p>
            <a:pPr algn="ctr"/>
            <a:r>
              <a:rPr lang="en-IN" sz="4000" b="1" dirty="0" smtClean="0"/>
              <a:t>Snapshot-V4.1</a:t>
            </a:r>
            <a:endParaRPr lang="en-IN" sz="40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473164"/>
              </p:ext>
            </p:extLst>
          </p:nvPr>
        </p:nvGraphicFramePr>
        <p:xfrm>
          <a:off x="1647490" y="4941168"/>
          <a:ext cx="6604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Version 4.0</a:t>
                      </a:r>
                      <a:endParaRPr lang="en-US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PPB Released</a:t>
                      </a:r>
                      <a:endParaRPr lang="en-US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Version 4.1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Improvement Targets updated after Audit on 2/20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56723" y="116632"/>
            <a:ext cx="4836537" cy="510040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SNAPSHOT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2620" y="1522778"/>
            <a:ext cx="89891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MBR 2- PPB has taken </a:t>
            </a:r>
            <a:r>
              <a:rPr lang="en-US" sz="2000" b="1" dirty="0" smtClean="0">
                <a:solidFill>
                  <a:srgbClr val="0070C0"/>
                </a:solidFill>
              </a:rPr>
              <a:t>Productivity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smtClean="0"/>
              <a:t>and </a:t>
            </a:r>
            <a:r>
              <a:rPr lang="en-US" sz="2000" b="1" dirty="0">
                <a:solidFill>
                  <a:srgbClr val="0070C0"/>
                </a:solidFill>
              </a:rPr>
              <a:t>DRE</a:t>
            </a:r>
            <a:r>
              <a:rPr lang="en-US" sz="2000" dirty="0" smtClean="0"/>
              <a:t> as Y Metrics.</a:t>
            </a:r>
          </a:p>
          <a:p>
            <a:endParaRPr lang="en-US" sz="2000" dirty="0"/>
          </a:p>
          <a:p>
            <a:r>
              <a:rPr lang="en-US" sz="2000" dirty="0"/>
              <a:t>A</a:t>
            </a:r>
            <a:r>
              <a:rPr lang="en-US" sz="2000" dirty="0" smtClean="0"/>
              <a:t>nalysis is based on the data from the projects segregated first by verticals under </a:t>
            </a:r>
            <a:r>
              <a:rPr lang="en-US" sz="2000" b="1" dirty="0" smtClean="0">
                <a:solidFill>
                  <a:srgbClr val="0070C0"/>
                </a:solidFill>
              </a:rPr>
              <a:t>P&amp;C</a:t>
            </a:r>
            <a:r>
              <a:rPr lang="en-US" sz="2000" b="1" dirty="0">
                <a:solidFill>
                  <a:srgbClr val="0070C0"/>
                </a:solidFill>
              </a:rPr>
              <a:t>, Health </a:t>
            </a:r>
            <a:r>
              <a:rPr lang="en-US" sz="2000" dirty="0"/>
              <a:t>and</a:t>
            </a:r>
            <a:r>
              <a:rPr lang="en-US" sz="2000" b="1" dirty="0">
                <a:solidFill>
                  <a:srgbClr val="0070C0"/>
                </a:solidFill>
              </a:rPr>
              <a:t> Exchange </a:t>
            </a:r>
            <a:r>
              <a:rPr lang="en-US" sz="2000" dirty="0"/>
              <a:t>domains</a:t>
            </a:r>
            <a:r>
              <a:rPr lang="en-US" sz="2000" b="1" dirty="0"/>
              <a:t> </a:t>
            </a:r>
            <a:r>
              <a:rPr lang="en-US" sz="2000" dirty="0"/>
              <a:t>and second </a:t>
            </a:r>
            <a:r>
              <a:rPr lang="en-US" sz="2000" dirty="0" smtClean="0"/>
              <a:t>by type under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>
                <a:solidFill>
                  <a:srgbClr val="0070C0"/>
                </a:solidFill>
              </a:rPr>
              <a:t>Development </a:t>
            </a:r>
            <a:r>
              <a:rPr lang="en-US" sz="2000" dirty="0"/>
              <a:t>and</a:t>
            </a:r>
            <a:r>
              <a:rPr lang="en-US" sz="2000" b="1" dirty="0">
                <a:solidFill>
                  <a:srgbClr val="0070C0"/>
                </a:solidFill>
              </a:rPr>
              <a:t> Maintenance </a:t>
            </a:r>
            <a:r>
              <a:rPr lang="en-US" sz="2000" dirty="0"/>
              <a:t>projects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968294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698" y="161253"/>
            <a:ext cx="5226581" cy="504056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PROJECT LIST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84597"/>
              </p:ext>
            </p:extLst>
          </p:nvPr>
        </p:nvGraphicFramePr>
        <p:xfrm>
          <a:off x="1758754" y="980728"/>
          <a:ext cx="6548619" cy="53535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3692"/>
                <a:gridCol w="1520639"/>
                <a:gridCol w="2316903"/>
                <a:gridCol w="1307385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Project Type</a:t>
                      </a:r>
                      <a:endParaRPr lang="en-IN" sz="14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Total Projects</a:t>
                      </a:r>
                      <a:endParaRPr lang="en-IN" sz="14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Projects</a:t>
                      </a:r>
                      <a:endParaRPr lang="en-IN" sz="14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Data Points</a:t>
                      </a:r>
                      <a:endParaRPr lang="en-IN" sz="1400" dirty="0"/>
                    </a:p>
                  </a:txBody>
                  <a:tcPr marL="99060" marR="99060"/>
                </a:tc>
              </a:tr>
              <a:tr h="310896">
                <a:tc rowSpan="7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400" dirty="0" smtClean="0">
                          <a:solidFill>
                            <a:schemeClr val="bg1"/>
                          </a:solidFill>
                        </a:rPr>
                        <a:t>Development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marT="18288" marB="18288" anchor="ctr"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EAW-FUMI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8288" marB="18288" anchor="ctr"/>
                </a:tc>
              </a:tr>
              <a:tr h="260762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EAW</a:t>
                      </a:r>
                      <a:r>
                        <a:rPr lang="en-IN" sz="1200" baseline="0" dirty="0" smtClean="0">
                          <a:solidFill>
                            <a:srgbClr val="002060"/>
                          </a:solidFill>
                        </a:rPr>
                        <a:t>-Agency Portal (WMIC)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1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aseline="0" dirty="0" err="1" smtClean="0">
                          <a:solidFill>
                            <a:srgbClr val="002060"/>
                          </a:solidFill>
                        </a:rPr>
                        <a:t>eFinance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2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310896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aseline="0" dirty="0" err="1" smtClean="0">
                          <a:solidFill>
                            <a:srgbClr val="002060"/>
                          </a:solidFill>
                        </a:rPr>
                        <a:t>eProfessional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3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310896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aseline="0" dirty="0" err="1" smtClean="0">
                          <a:solidFill>
                            <a:srgbClr val="002060"/>
                          </a:solidFill>
                        </a:rPr>
                        <a:t>eProStar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23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160673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aseline="0" dirty="0" err="1" smtClean="0">
                          <a:solidFill>
                            <a:srgbClr val="002060"/>
                          </a:solidFill>
                        </a:rPr>
                        <a:t>eProStar</a:t>
                      </a:r>
                      <a:r>
                        <a:rPr lang="en-IN" sz="1200" baseline="0" dirty="0" smtClean="0">
                          <a:solidFill>
                            <a:srgbClr val="002060"/>
                          </a:solidFill>
                        </a:rPr>
                        <a:t>-Harmonized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10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310896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PPL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3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310896">
                <a:tc rowSpan="9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400" dirty="0" smtClean="0">
                          <a:solidFill>
                            <a:schemeClr val="bg1"/>
                          </a:solidFill>
                        </a:rPr>
                        <a:t>Maintenance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marT="18288" marB="18288" anchor="ctr"/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Beazley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1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269942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EAW- Wolverine (BRICS)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1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73620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EbixASP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5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330067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iClose</a:t>
                      </a: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NextGen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13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288032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iClose</a:t>
                      </a: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Placement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5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310896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Marine Cargo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7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310896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RCS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12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310896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Risk Envision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2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  <a:tr h="310896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WCIRS</a:t>
                      </a:r>
                      <a:endParaRPr lang="en-IN" sz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marT="18288" marB="1828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13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8288" marB="18288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25830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698" y="161253"/>
            <a:ext cx="5226581" cy="504056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PROJECT LIST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450266"/>
              </p:ext>
            </p:extLst>
          </p:nvPr>
        </p:nvGraphicFramePr>
        <p:xfrm>
          <a:off x="1442610" y="1076526"/>
          <a:ext cx="6957930" cy="3395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3692"/>
                <a:gridCol w="1520639"/>
                <a:gridCol w="2726214"/>
                <a:gridCol w="130738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Project Type</a:t>
                      </a:r>
                      <a:endParaRPr lang="en-IN" sz="1400" dirty="0"/>
                    </a:p>
                  </a:txBody>
                  <a:tcPr marL="99060" marR="99060" marT="109728" marB="109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Total Projects</a:t>
                      </a:r>
                      <a:endParaRPr lang="en-IN" sz="1400" dirty="0"/>
                    </a:p>
                  </a:txBody>
                  <a:tcPr marL="99060" marR="99060" marT="109728" marB="109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Projects</a:t>
                      </a:r>
                      <a:endParaRPr lang="en-IN" sz="1400" dirty="0"/>
                    </a:p>
                  </a:txBody>
                  <a:tcPr marL="99060" marR="99060" marT="109728" marB="109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Data Points</a:t>
                      </a:r>
                      <a:endParaRPr lang="en-IN" sz="1400" dirty="0"/>
                    </a:p>
                  </a:txBody>
                  <a:tcPr marL="99060" marR="99060" marT="109728" marB="109728"/>
                </a:tc>
              </a:tr>
              <a:tr h="0">
                <a:tc rowSpan="4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 smtClean="0">
                          <a:solidFill>
                            <a:schemeClr val="bg1"/>
                          </a:solidFill>
                        </a:rPr>
                        <a:t>Development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marT="109728" marB="109728" anchor="ctr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ADAM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26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09728" marB="109728" anchor="ctr"/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EbixEnterprise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21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IHC </a:t>
                      </a:r>
                      <a:r>
                        <a:rPr lang="en-IN" sz="120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Markteplace</a:t>
                      </a:r>
                      <a:r>
                        <a:rPr lang="en-IN" sz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20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CustomProjects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2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TPACare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6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</a:tr>
              <a:tr h="0">
                <a:tc rowSpan="2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 smtClean="0">
                          <a:solidFill>
                            <a:schemeClr val="bg1"/>
                          </a:solidFill>
                        </a:rPr>
                        <a:t>Maintenance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marT="109728" marB="109728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Benergy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6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LIN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4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96616" y="4870901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As </a:t>
            </a:r>
            <a:r>
              <a:rPr lang="en-US" sz="1600" dirty="0" err="1" smtClean="0"/>
              <a:t>EbixHealth</a:t>
            </a:r>
            <a:r>
              <a:rPr lang="en-US" sz="1600" dirty="0" smtClean="0"/>
              <a:t> Maintenance do not have sufficient data points to perform any analysis, this group is not considered further in this MBR.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4181474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2653" y="161253"/>
            <a:ext cx="5694633" cy="504056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PROJECT LIST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372021"/>
              </p:ext>
            </p:extLst>
          </p:nvPr>
        </p:nvGraphicFramePr>
        <p:xfrm>
          <a:off x="1806436" y="1149390"/>
          <a:ext cx="6026884" cy="3514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3692"/>
                <a:gridCol w="1520639"/>
                <a:gridCol w="1620388"/>
                <a:gridCol w="1482165"/>
              </a:tblGrid>
              <a:tr h="551418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Project Type</a:t>
                      </a:r>
                      <a:endParaRPr lang="en-IN" sz="1400" dirty="0"/>
                    </a:p>
                  </a:txBody>
                  <a:tcPr marL="99060" marR="99060" marT="109728" marB="109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Total Projects</a:t>
                      </a:r>
                      <a:endParaRPr lang="en-IN" sz="1400" dirty="0"/>
                    </a:p>
                  </a:txBody>
                  <a:tcPr marL="99060" marR="99060" marT="109728" marB="109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Projects</a:t>
                      </a:r>
                      <a:endParaRPr lang="en-IN" sz="1400" dirty="0"/>
                    </a:p>
                  </a:txBody>
                  <a:tcPr marL="99060" marR="99060" marT="109728" marB="109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Data Points</a:t>
                      </a:r>
                      <a:endParaRPr lang="en-IN" sz="1400" dirty="0"/>
                    </a:p>
                  </a:txBody>
                  <a:tcPr marL="99060" marR="99060" marT="109728" marB="109728"/>
                </a:tc>
              </a:tr>
              <a:tr h="365760">
                <a:tc rowSpan="2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solidFill>
                            <a:schemeClr val="bg1"/>
                          </a:solidFill>
                        </a:rPr>
                        <a:t>Development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marT="109728" marB="109728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AN4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09728" marB="109728" anchor="ctr"/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STP</a:t>
                      </a: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5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</a:tr>
              <a:tr h="365760">
                <a:tc rowSpan="4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solidFill>
                            <a:schemeClr val="bg1"/>
                          </a:solidFill>
                        </a:rPr>
                        <a:t>Maintenance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marT="109728" marB="109728" anchor="ctr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ANW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4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Max</a:t>
                      </a:r>
                      <a:r>
                        <a:rPr lang="en-IN" sz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Life TPP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5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</a:tr>
              <a:tr h="248462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SmartMonitor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5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IN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VSS</a:t>
                      </a:r>
                      <a:endParaRPr lang="en-IN" sz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marT="109728" marB="10972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5</a:t>
                      </a:r>
                      <a:endParaRPr lang="en-IN" sz="1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9060" marR="99060" marT="109728" marB="109728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6371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31152" y="2204864"/>
            <a:ext cx="83983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5400" b="1" dirty="0" smtClean="0">
                <a:solidFill>
                  <a:srgbClr val="0070C0"/>
                </a:solidFill>
              </a:rPr>
              <a:t>PRODUCTIVITY ANALYSIS</a:t>
            </a:r>
          </a:p>
        </p:txBody>
      </p:sp>
    </p:spTree>
    <p:extLst>
      <p:ext uri="{BB962C8B-B14F-4D97-AF65-F5344CB8AC3E}">
        <p14:creationId xmlns:p14="http://schemas.microsoft.com/office/powerpoint/2010/main" val="51222382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928664" y="-27384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DEVELOPMENT DATA FOR PRODUCTIVITY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894187"/>
              </p:ext>
            </p:extLst>
          </p:nvPr>
        </p:nvGraphicFramePr>
        <p:xfrm>
          <a:off x="200472" y="1124744"/>
          <a:ext cx="9012086" cy="1792224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1122846"/>
                <a:gridCol w="95504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0.08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0.06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0.15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0.06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0.18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0.78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0.61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0.08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0.06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0.15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0.06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0.27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0.18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0.78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1.6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1.6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1.25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0.61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021200"/>
              </p:ext>
            </p:extLst>
          </p:nvPr>
        </p:nvGraphicFramePr>
        <p:xfrm>
          <a:off x="200472" y="3148944"/>
          <a:ext cx="9012086" cy="1792224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1122846"/>
                <a:gridCol w="95504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0.11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0.15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0.17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0.14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0.03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0.07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1.76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0.95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1.55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0.91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0.73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0.71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0.88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0.31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0.33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0.08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0.11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0.15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0.17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0.14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0.03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0.07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1.38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1.53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0.95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1.55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0.91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0.73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0.71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0.88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0.31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0.33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0.08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94176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568624" y="5715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DEVELOPMENT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PRODUCTIVITY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05" y="908720"/>
            <a:ext cx="8486775" cy="56578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25539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000672" y="5715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DEVELOPMENT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CODING RATE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30" y="886544"/>
            <a:ext cx="8553450" cy="5638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75454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352600" y="5715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EbixP&amp;C</a:t>
            </a:r>
            <a:r>
              <a:rPr lang="en-US" sz="2400" b="1" dirty="0">
                <a:solidFill>
                  <a:schemeClr val="bg1"/>
                </a:solidFill>
              </a:rPr>
              <a:t> DEVELOPMENT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ANALYSIS RATE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905594"/>
            <a:ext cx="8477250" cy="56197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79514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631" y="116632"/>
            <a:ext cx="6048672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CURRENT BASELINE &amp; EQUATION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196608"/>
              </p:ext>
            </p:extLst>
          </p:nvPr>
        </p:nvGraphicFramePr>
        <p:xfrm>
          <a:off x="1066260" y="1672232"/>
          <a:ext cx="7124425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1225"/>
                <a:gridCol w="1320800"/>
                <a:gridCol w="1320800"/>
                <a:gridCol w="1320800"/>
                <a:gridCol w="13208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Productivity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-0.02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Coding Rate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-0.34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Analysis</a:t>
                      </a:r>
                      <a:r>
                        <a:rPr lang="en-IN" sz="14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Rate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-0.03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08584" y="1214391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On basis of I-MR Analysis, current baselines are-</a:t>
            </a:r>
            <a:endParaRPr lang="en-US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575" y="4121785"/>
            <a:ext cx="7020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+mj-lt"/>
              </a:rPr>
              <a:t>Regression Equation –</a:t>
            </a:r>
          </a:p>
          <a:p>
            <a:endParaRPr lang="en-IN" sz="1600" dirty="0" smtClean="0">
              <a:solidFill>
                <a:srgbClr val="0070C0"/>
              </a:solidFill>
            </a:endParaRPr>
          </a:p>
          <a:p>
            <a:r>
              <a:rPr lang="en-IN" sz="1400" dirty="0" smtClean="0"/>
              <a:t>Productivity = 0.0358 + 0.1277 Coding Rate + 0.0356 Analysis Rate</a:t>
            </a:r>
            <a:endParaRPr lang="en-IN" sz="1400" dirty="0" smtClean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797748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832" y="116632"/>
            <a:ext cx="6266480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PRODUCTIVITY </a:t>
            </a:r>
            <a:br>
              <a:rPr lang="en-US" sz="24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PROCESS PERFORMANCE  MODEL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532" y="1052736"/>
            <a:ext cx="83469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Regression Equation –</a:t>
            </a:r>
          </a:p>
          <a:p>
            <a:endParaRPr lang="en-IN" sz="500" b="1" dirty="0" smtClean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Productivity </a:t>
            </a:r>
            <a:r>
              <a:rPr lang="en-IN" b="1" dirty="0">
                <a:solidFill>
                  <a:srgbClr val="00B050"/>
                </a:solidFill>
              </a:rPr>
              <a:t>= 0.0358 + 0.1277 Coding Rate + 0.0356 </a:t>
            </a:r>
            <a:r>
              <a:rPr lang="en-IN" b="1" dirty="0" smtClean="0">
                <a:solidFill>
                  <a:srgbClr val="00B050"/>
                </a:solidFill>
              </a:rPr>
              <a:t>Analysis Rate</a:t>
            </a:r>
            <a:endParaRPr lang="en-IN" b="1" dirty="0">
              <a:solidFill>
                <a:srgbClr val="00B05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423629"/>
              </p:ext>
            </p:extLst>
          </p:nvPr>
        </p:nvGraphicFramePr>
        <p:xfrm>
          <a:off x="896548" y="1876545"/>
          <a:ext cx="8034898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3994"/>
                <a:gridCol w="1577726"/>
                <a:gridCol w="1577726"/>
                <a:gridCol w="1577726"/>
                <a:gridCol w="1577726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Predictor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 </a:t>
                      </a:r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Constant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0.0358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0.0151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2.37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0.025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Coding</a:t>
                      </a:r>
                      <a:r>
                        <a:rPr lang="en-US" sz="1200" baseline="0" dirty="0" smtClean="0"/>
                        <a:t> Rate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0.1277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0.0270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4.73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Analysis</a:t>
                      </a:r>
                      <a:r>
                        <a:rPr lang="en-US" sz="1200" baseline="0" dirty="0" smtClean="0"/>
                        <a:t> Rate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0.0356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0.0159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2.24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0.033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1391" y="3501008"/>
            <a:ext cx="8052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S = </a:t>
            </a:r>
            <a:r>
              <a:rPr lang="pt-BR" dirty="0" smtClean="0">
                <a:solidFill>
                  <a:srgbClr val="0070C0"/>
                </a:solidFill>
              </a:rPr>
              <a:t>0.033882		R-Sq = 62.11%		R-Sq(adj</a:t>
            </a:r>
            <a:r>
              <a:rPr lang="pt-BR" dirty="0">
                <a:solidFill>
                  <a:srgbClr val="0070C0"/>
                </a:solidFill>
              </a:rPr>
              <a:t>) = </a:t>
            </a:r>
            <a:r>
              <a:rPr lang="pt-BR" dirty="0" smtClean="0">
                <a:solidFill>
                  <a:srgbClr val="0070C0"/>
                </a:solidFill>
              </a:rPr>
              <a:t>59.41%</a:t>
            </a:r>
          </a:p>
          <a:p>
            <a:endParaRPr lang="en-IN" sz="800" dirty="0" smtClean="0">
              <a:solidFill>
                <a:srgbClr val="0070C0"/>
              </a:solidFill>
            </a:endParaRPr>
          </a:p>
          <a:p>
            <a:r>
              <a:rPr lang="en-IN" u="sng" dirty="0" smtClean="0">
                <a:solidFill>
                  <a:srgbClr val="0070C0"/>
                </a:solidFill>
              </a:rPr>
              <a:t>Analysis </a:t>
            </a:r>
            <a:r>
              <a:rPr lang="en-IN" u="sng" dirty="0">
                <a:solidFill>
                  <a:srgbClr val="0070C0"/>
                </a:solidFill>
              </a:rPr>
              <a:t>of </a:t>
            </a:r>
            <a:r>
              <a:rPr lang="en-IN" u="sng" dirty="0" smtClean="0">
                <a:solidFill>
                  <a:srgbClr val="0070C0"/>
                </a:solidFill>
              </a:rPr>
              <a:t>Variance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123355"/>
              </p:ext>
            </p:extLst>
          </p:nvPr>
        </p:nvGraphicFramePr>
        <p:xfrm>
          <a:off x="920552" y="4311744"/>
          <a:ext cx="8034899" cy="149352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441034"/>
                <a:gridCol w="1318773"/>
                <a:gridCol w="1318773"/>
                <a:gridCol w="1318773"/>
                <a:gridCol w="1318773"/>
                <a:gridCol w="1318773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Source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SS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MS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Regression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0.052695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0.026347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22.95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Residual Error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0.032144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0.001148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0.084839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735488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08" y="116632"/>
            <a:ext cx="6408712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>
                <a:solidFill>
                  <a:schemeClr val="bg1"/>
                </a:solidFill>
              </a:rPr>
              <a:t>PRODUCTIVITY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WHAT IF ANALYSIS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27802"/>
              </p:ext>
            </p:extLst>
          </p:nvPr>
        </p:nvGraphicFramePr>
        <p:xfrm>
          <a:off x="1364602" y="1484785"/>
          <a:ext cx="7170244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2561"/>
                <a:gridCol w="1792561"/>
                <a:gridCol w="1792561"/>
                <a:gridCol w="1792561"/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S. No.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Productivity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Coding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Analysis Rate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0.81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0.85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0.88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0.9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10445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4817" y="117180"/>
            <a:ext cx="6116495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>
                <a:solidFill>
                  <a:schemeClr val="bg1"/>
                </a:solidFill>
              </a:rPr>
              <a:t>PRODUCTIVITY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TARGET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589137"/>
              </p:ext>
            </p:extLst>
          </p:nvPr>
        </p:nvGraphicFramePr>
        <p:xfrm>
          <a:off x="1130575" y="1700808"/>
          <a:ext cx="7566840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564"/>
                <a:gridCol w="1264517"/>
                <a:gridCol w="1502253"/>
                <a:gridCol w="1502253"/>
                <a:gridCol w="1502253"/>
              </a:tblGrid>
              <a:tr h="822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 smtClean="0">
                          <a:effectLst/>
                        </a:rPr>
                        <a:t>I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Target 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Productivity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Coding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Analysis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08584" y="10434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+mj-lt"/>
              </a:rPr>
              <a:t>Setting improvement targets-</a:t>
            </a:r>
            <a:endParaRPr lang="en-US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08787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060679" y="-27384"/>
            <a:ext cx="5484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 DATA FOR PRODUCTIVITY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618596"/>
              </p:ext>
            </p:extLst>
          </p:nvPr>
        </p:nvGraphicFramePr>
        <p:xfrm>
          <a:off x="200472" y="1124744"/>
          <a:ext cx="9474366" cy="1792224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1122846"/>
                <a:gridCol w="95504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0.38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0.95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0.51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0.75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0.55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0.55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0.51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0.39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0.55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0.77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0.86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2.93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1.35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1.31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0.47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1.75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0.16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0.31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0.8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0.6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0.51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0.39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0.61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0.64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0.99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0.86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2.5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1.35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1.31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1.4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0.47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1.2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3.5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2.8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796633"/>
              </p:ext>
            </p:extLst>
          </p:nvPr>
        </p:nvGraphicFramePr>
        <p:xfrm>
          <a:off x="200472" y="3284984"/>
          <a:ext cx="9501066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152128"/>
                <a:gridCol w="952458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0.37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0.42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0.44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0.36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0.43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1.26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0.87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0.36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0.33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2.62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3.25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2.13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2.17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0.42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0.61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1.18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0.44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1.19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0.87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0.36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0.33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2.5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0.1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2.62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3.15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2.13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3.55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1.35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0.76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2.17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1.72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92229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568624" y="5715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PRODUCTIVITY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908720"/>
            <a:ext cx="8505825" cy="56007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96889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000672" y="5715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CODING RATE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07" y="908720"/>
            <a:ext cx="8362073" cy="557784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45847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352600" y="5715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EbixP&amp;C</a:t>
            </a:r>
            <a:r>
              <a:rPr lang="en-US" sz="2400" b="1" dirty="0">
                <a:solidFill>
                  <a:schemeClr val="bg1"/>
                </a:solidFill>
              </a:rPr>
              <a:t> MAINTENANCE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ANALYSIS RATE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55" y="905594"/>
            <a:ext cx="8467725" cy="56197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09094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631" y="116632"/>
            <a:ext cx="6048672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CURRENT BASELINE &amp; EQUATION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352336"/>
              </p:ext>
            </p:extLst>
          </p:nvPr>
        </p:nvGraphicFramePr>
        <p:xfrm>
          <a:off x="1066260" y="1672232"/>
          <a:ext cx="7124425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1225"/>
                <a:gridCol w="1320800"/>
                <a:gridCol w="1320800"/>
                <a:gridCol w="1320800"/>
                <a:gridCol w="13208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Productivity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-0.03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0.06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Coding Rate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-0.14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0.23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Analysis</a:t>
                      </a:r>
                      <a:r>
                        <a:rPr lang="en-IN" sz="14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Rate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3.98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-1.04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0.84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08584" y="1214391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On basis of I-MR Analysis, current baselines are-</a:t>
            </a:r>
            <a:endParaRPr lang="en-US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575" y="4121785"/>
            <a:ext cx="7020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+mj-lt"/>
              </a:rPr>
              <a:t>Regression Equation –</a:t>
            </a:r>
          </a:p>
          <a:p>
            <a:endParaRPr lang="en-IN" sz="1600" dirty="0" smtClean="0">
              <a:solidFill>
                <a:srgbClr val="0070C0"/>
              </a:solidFill>
            </a:endParaRPr>
          </a:p>
          <a:p>
            <a:r>
              <a:rPr lang="en-IN" sz="1400" dirty="0" smtClean="0"/>
              <a:t>Productivity = 0.0415 + 0.1063 Coding Rate + 0.03879 Analysis Rate</a:t>
            </a:r>
            <a:endParaRPr lang="en-IN" sz="1400" dirty="0" smtClean="0">
              <a:latin typeface="Calibri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061651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832" y="116632"/>
            <a:ext cx="6266480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PRODUCTIVITY </a:t>
            </a:r>
            <a:br>
              <a:rPr lang="en-US" sz="24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PROCESS PERFORMANCE  MODEL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532" y="1052736"/>
            <a:ext cx="83469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Regression Equation –</a:t>
            </a:r>
          </a:p>
          <a:p>
            <a:endParaRPr lang="en-IN" sz="500" b="1" dirty="0" smtClean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Productivity </a:t>
            </a:r>
            <a:r>
              <a:rPr lang="en-IN" b="1" dirty="0">
                <a:solidFill>
                  <a:srgbClr val="00B050"/>
                </a:solidFill>
              </a:rPr>
              <a:t>= 0.0415 + 0.1063 Coding Rate + 0.03879 Analysis </a:t>
            </a:r>
            <a:r>
              <a:rPr lang="en-IN" b="1" dirty="0" smtClean="0">
                <a:solidFill>
                  <a:srgbClr val="00B050"/>
                </a:solidFill>
              </a:rPr>
              <a:t>Rate</a:t>
            </a:r>
            <a:endParaRPr lang="en-IN" b="1" dirty="0">
              <a:solidFill>
                <a:srgbClr val="00B05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119496"/>
              </p:ext>
            </p:extLst>
          </p:nvPr>
        </p:nvGraphicFramePr>
        <p:xfrm>
          <a:off x="896548" y="1876545"/>
          <a:ext cx="8034898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3994"/>
                <a:gridCol w="1577726"/>
                <a:gridCol w="1577726"/>
                <a:gridCol w="1577726"/>
                <a:gridCol w="1577726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Predictor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 </a:t>
                      </a:r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Constant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0.0415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0.0199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2.09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0.046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Coding</a:t>
                      </a:r>
                      <a:r>
                        <a:rPr lang="en-US" sz="1200" baseline="0" dirty="0" smtClean="0"/>
                        <a:t> Rate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0.1063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0.0327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3.25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Analysis</a:t>
                      </a:r>
                      <a:r>
                        <a:rPr lang="en-US" sz="1200" baseline="0" dirty="0" smtClean="0"/>
                        <a:t> Rate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0.03879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0.00807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4.80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1391" y="3501008"/>
            <a:ext cx="8052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S = </a:t>
            </a:r>
            <a:r>
              <a:rPr lang="pt-BR" dirty="0" smtClean="0">
                <a:solidFill>
                  <a:srgbClr val="0070C0"/>
                </a:solidFill>
              </a:rPr>
              <a:t>0.442605         </a:t>
            </a:r>
            <a:r>
              <a:rPr lang="pt-BR" dirty="0">
                <a:solidFill>
                  <a:srgbClr val="0070C0"/>
                </a:solidFill>
              </a:rPr>
              <a:t>R-Sq </a:t>
            </a:r>
            <a:r>
              <a:rPr lang="pt-BR" dirty="0" smtClean="0">
                <a:solidFill>
                  <a:srgbClr val="0070C0"/>
                </a:solidFill>
              </a:rPr>
              <a:t>= 62.84%          R-Sq(adj</a:t>
            </a:r>
            <a:r>
              <a:rPr lang="pt-BR" dirty="0">
                <a:solidFill>
                  <a:srgbClr val="0070C0"/>
                </a:solidFill>
              </a:rPr>
              <a:t>) = </a:t>
            </a:r>
            <a:r>
              <a:rPr lang="pt-BR" dirty="0" smtClean="0">
                <a:solidFill>
                  <a:srgbClr val="0070C0"/>
                </a:solidFill>
              </a:rPr>
              <a:t>60.28%</a:t>
            </a:r>
          </a:p>
          <a:p>
            <a:endParaRPr lang="en-IN" sz="800" dirty="0" smtClean="0">
              <a:solidFill>
                <a:srgbClr val="0070C0"/>
              </a:solidFill>
            </a:endParaRPr>
          </a:p>
          <a:p>
            <a:r>
              <a:rPr lang="en-IN" u="sng" dirty="0" smtClean="0">
                <a:solidFill>
                  <a:srgbClr val="0070C0"/>
                </a:solidFill>
              </a:rPr>
              <a:t>Analysis </a:t>
            </a:r>
            <a:r>
              <a:rPr lang="en-IN" u="sng" dirty="0">
                <a:solidFill>
                  <a:srgbClr val="0070C0"/>
                </a:solidFill>
              </a:rPr>
              <a:t>of </a:t>
            </a:r>
            <a:r>
              <a:rPr lang="en-IN" u="sng" dirty="0" smtClean="0">
                <a:solidFill>
                  <a:srgbClr val="0070C0"/>
                </a:solidFill>
              </a:rPr>
              <a:t>Variance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754760"/>
              </p:ext>
            </p:extLst>
          </p:nvPr>
        </p:nvGraphicFramePr>
        <p:xfrm>
          <a:off x="920552" y="4311744"/>
          <a:ext cx="8034899" cy="149352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441034"/>
                <a:gridCol w="1318773"/>
                <a:gridCol w="1318773"/>
                <a:gridCol w="1318773"/>
                <a:gridCol w="1318773"/>
                <a:gridCol w="1318773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Source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SS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MS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Regression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0.09608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0.048038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24.52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Residual Error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0.05681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0.001959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0.15289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8727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2600" y="116632"/>
            <a:ext cx="6480720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r>
              <a:rPr lang="en-US" sz="2400" b="1" dirty="0">
                <a:solidFill>
                  <a:schemeClr val="bg1"/>
                </a:solidFill>
              </a:rPr>
              <a:t>PRODUCTIVITY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WHAT IF ANALYSIS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911328"/>
              </p:ext>
            </p:extLst>
          </p:nvPr>
        </p:nvGraphicFramePr>
        <p:xfrm>
          <a:off x="1364602" y="1484785"/>
          <a:ext cx="7170244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2561"/>
                <a:gridCol w="1792561"/>
                <a:gridCol w="1792561"/>
                <a:gridCol w="1792561"/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S. No.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Productivity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Coding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Analysis Rate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1.47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1.55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1377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809" y="116632"/>
            <a:ext cx="6116495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r>
              <a:rPr lang="en-US" sz="2400" b="1" dirty="0">
                <a:solidFill>
                  <a:schemeClr val="bg1"/>
                </a:solidFill>
              </a:rPr>
              <a:t>PRODUCTIVITY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TARGET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513880"/>
              </p:ext>
            </p:extLst>
          </p:nvPr>
        </p:nvGraphicFramePr>
        <p:xfrm>
          <a:off x="1130575" y="1700808"/>
          <a:ext cx="7566840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564"/>
                <a:gridCol w="1264517"/>
                <a:gridCol w="1502253"/>
                <a:gridCol w="1502253"/>
                <a:gridCol w="1502253"/>
              </a:tblGrid>
              <a:tr h="822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 smtClean="0">
                          <a:effectLst/>
                        </a:rPr>
                        <a:t>I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Target 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Productivity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0.06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Coding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0.23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Analysis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0.84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08584" y="10434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+mj-lt"/>
              </a:rPr>
              <a:t>Setting improvement targets-</a:t>
            </a:r>
            <a:endParaRPr lang="en-US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1563013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640632" y="44624"/>
            <a:ext cx="5964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 DATA FOR PRODUCTIVITY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554799"/>
              </p:ext>
            </p:extLst>
          </p:nvPr>
        </p:nvGraphicFramePr>
        <p:xfrm>
          <a:off x="781642" y="908720"/>
          <a:ext cx="8275814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008112"/>
                <a:gridCol w="1118362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532130"/>
                <a:gridCol w="462280"/>
                <a:gridCol w="462280"/>
                <a:gridCol w="462280"/>
                <a:gridCol w="462280"/>
                <a:gridCol w="532130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0.17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0.17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0.34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0.18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0.11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8.73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3.41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7.61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7.4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0.88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0.61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0.39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0.31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6.54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8.62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13.11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5.36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9.32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3.85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10.29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0.17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0.17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0.34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0.18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0.11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0.87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0.74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0.8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0.61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0.39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0.31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4.5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3.45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4.6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3.5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3.8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3.85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353941"/>
              </p:ext>
            </p:extLst>
          </p:nvPr>
        </p:nvGraphicFramePr>
        <p:xfrm>
          <a:off x="776536" y="2860912"/>
          <a:ext cx="8255441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152128"/>
                <a:gridCol w="1152128"/>
                <a:gridCol w="576064"/>
                <a:gridCol w="576064"/>
                <a:gridCol w="638537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0.27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0.27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2.58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1.96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1.16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18.13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9.09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2.79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2.65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4.67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11.5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0.86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2.35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0.27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1.97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1.96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1.16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1.1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3.8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1.8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3.6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2.8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2.79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2.65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3.5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4.4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4.2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0.86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2.35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216073"/>
              </p:ext>
            </p:extLst>
          </p:nvPr>
        </p:nvGraphicFramePr>
        <p:xfrm>
          <a:off x="776536" y="4805128"/>
          <a:ext cx="8197012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106668"/>
                <a:gridCol w="1080704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  <a:gridCol w="462280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0.18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0.82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0.86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1.18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1.44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2.51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0.88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2.09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1.24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3.22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0.93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2.47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2.47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1.13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0.18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0.82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0.86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1.18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1.44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2.51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0.88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2.09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1.24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3.22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0.93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2.47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2.47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1.13</a:t>
                      </a:r>
                    </a:p>
                  </a:txBody>
                  <a:tcPr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31686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352600" y="5715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PRODUCTIVITY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915119"/>
            <a:ext cx="8505825" cy="56102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9045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280592" y="44624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DEVELOPMENT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CODING RATE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908720"/>
            <a:ext cx="8515350" cy="56578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89265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352600" y="44624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DEVELOPMENT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ANALYSIS RATE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38" y="908720"/>
            <a:ext cx="8553450" cy="5638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57867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08" y="117180"/>
            <a:ext cx="6768752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CURRENT BASELINE &amp; EQUATION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222485"/>
              </p:ext>
            </p:extLst>
          </p:nvPr>
        </p:nvGraphicFramePr>
        <p:xfrm>
          <a:off x="1066260" y="1582585"/>
          <a:ext cx="7124425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1225"/>
                <a:gridCol w="1320800"/>
                <a:gridCol w="1320800"/>
                <a:gridCol w="1320800"/>
                <a:gridCol w="13208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Productivity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0.06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Coding Rate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-0.25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0.42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Analysis</a:t>
                      </a:r>
                      <a:r>
                        <a:rPr lang="en-IN" sz="14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Rate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5.35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-0.35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0.95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08584" y="11247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On basis of I-MR Analysis, current baselines are-</a:t>
            </a:r>
            <a:endParaRPr lang="en-US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575" y="4032138"/>
            <a:ext cx="7020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+mj-lt"/>
              </a:rPr>
              <a:t>Regression Equation –</a:t>
            </a:r>
          </a:p>
          <a:p>
            <a:endParaRPr lang="en-IN" sz="1600" dirty="0" smtClean="0">
              <a:solidFill>
                <a:srgbClr val="0070C0"/>
              </a:solidFill>
            </a:endParaRPr>
          </a:p>
          <a:p>
            <a:r>
              <a:rPr lang="en-IN" sz="1400" dirty="0" smtClean="0"/>
              <a:t>Productivity = 0.0845 + 0.0718 Coding Rate + 0.02100 Analysis Rate</a:t>
            </a:r>
            <a:endParaRPr lang="en-IN" sz="1400" dirty="0" smtClean="0">
              <a:latin typeface="Calibri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7919931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972" y="117180"/>
            <a:ext cx="6453348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PRODUCTIVITY </a:t>
            </a:r>
            <a:br>
              <a:rPr lang="en-US" sz="24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PROCESS PERFORMANCE  MODEL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532" y="1124744"/>
            <a:ext cx="834692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Regression Equation –</a:t>
            </a:r>
          </a:p>
          <a:p>
            <a:endParaRPr lang="en-IN" sz="500" b="1" dirty="0" smtClean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Productivity </a:t>
            </a:r>
            <a:r>
              <a:rPr lang="en-IN" b="1" dirty="0">
                <a:solidFill>
                  <a:srgbClr val="00B050"/>
                </a:solidFill>
              </a:rPr>
              <a:t>= 0.0845 + 0.0718 Coding Rate + 0.02100 </a:t>
            </a:r>
            <a:r>
              <a:rPr lang="en-IN" b="1" dirty="0" smtClean="0">
                <a:solidFill>
                  <a:srgbClr val="00B050"/>
                </a:solidFill>
              </a:rPr>
              <a:t>Analysis Rate</a:t>
            </a:r>
            <a:endParaRPr lang="en-IN" b="1" dirty="0">
              <a:solidFill>
                <a:srgbClr val="00B05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46272"/>
              </p:ext>
            </p:extLst>
          </p:nvPr>
        </p:nvGraphicFramePr>
        <p:xfrm>
          <a:off x="896548" y="1948553"/>
          <a:ext cx="8034898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3994"/>
                <a:gridCol w="1577726"/>
                <a:gridCol w="1577726"/>
                <a:gridCol w="1577726"/>
                <a:gridCol w="1577726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Predictor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 </a:t>
                      </a:r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Constant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0.0845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0.0186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4.55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Coding</a:t>
                      </a:r>
                      <a:r>
                        <a:rPr lang="en-US" sz="1200" baseline="0" dirty="0" smtClean="0"/>
                        <a:t> Rate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0.0718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0.0128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5.62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Analysis</a:t>
                      </a:r>
                      <a:r>
                        <a:rPr lang="en-US" sz="1200" baseline="0" dirty="0" smtClean="0"/>
                        <a:t> Rate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0.02100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0.00518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4.05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1391" y="3573016"/>
            <a:ext cx="8052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S = </a:t>
            </a:r>
            <a:r>
              <a:rPr lang="pt-BR" dirty="0" smtClean="0">
                <a:solidFill>
                  <a:srgbClr val="0070C0"/>
                </a:solidFill>
              </a:rPr>
              <a:t>0.0406433         </a:t>
            </a:r>
            <a:r>
              <a:rPr lang="pt-BR" dirty="0">
                <a:solidFill>
                  <a:srgbClr val="0070C0"/>
                </a:solidFill>
              </a:rPr>
              <a:t>R-Sq </a:t>
            </a:r>
            <a:r>
              <a:rPr lang="pt-BR" dirty="0" smtClean="0">
                <a:solidFill>
                  <a:srgbClr val="0070C0"/>
                </a:solidFill>
              </a:rPr>
              <a:t>= 60.23%          R-Sq (adj</a:t>
            </a:r>
            <a:r>
              <a:rPr lang="pt-BR" dirty="0">
                <a:solidFill>
                  <a:srgbClr val="0070C0"/>
                </a:solidFill>
              </a:rPr>
              <a:t>) = </a:t>
            </a:r>
            <a:r>
              <a:rPr lang="pt-BR" dirty="0" smtClean="0">
                <a:solidFill>
                  <a:srgbClr val="0070C0"/>
                </a:solidFill>
              </a:rPr>
              <a:t>57.96%</a:t>
            </a:r>
          </a:p>
          <a:p>
            <a:endParaRPr lang="en-IN" sz="800" dirty="0" smtClean="0">
              <a:solidFill>
                <a:srgbClr val="0070C0"/>
              </a:solidFill>
            </a:endParaRPr>
          </a:p>
          <a:p>
            <a:r>
              <a:rPr lang="en-IN" u="sng" dirty="0" smtClean="0">
                <a:solidFill>
                  <a:srgbClr val="0070C0"/>
                </a:solidFill>
              </a:rPr>
              <a:t>Analysis </a:t>
            </a:r>
            <a:r>
              <a:rPr lang="en-IN" u="sng" dirty="0">
                <a:solidFill>
                  <a:srgbClr val="0070C0"/>
                </a:solidFill>
              </a:rPr>
              <a:t>of </a:t>
            </a:r>
            <a:r>
              <a:rPr lang="en-IN" u="sng" dirty="0" smtClean="0">
                <a:solidFill>
                  <a:srgbClr val="0070C0"/>
                </a:solidFill>
              </a:rPr>
              <a:t>Variance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693485"/>
              </p:ext>
            </p:extLst>
          </p:nvPr>
        </p:nvGraphicFramePr>
        <p:xfrm>
          <a:off x="920552" y="4383752"/>
          <a:ext cx="8034899" cy="149352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441034"/>
                <a:gridCol w="1318773"/>
                <a:gridCol w="1318773"/>
                <a:gridCol w="1318773"/>
                <a:gridCol w="1318773"/>
                <a:gridCol w="1318773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Source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SS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MS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Regression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0.08757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0.043787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26.51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Residual Error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0.05782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0.001652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0.14539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850828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2600" y="116632"/>
            <a:ext cx="6552728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>
                <a:solidFill>
                  <a:schemeClr val="bg1"/>
                </a:solidFill>
              </a:rPr>
              <a:t>PRODUCTIVITY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WHAT IF ANALYSIS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750278"/>
              </p:ext>
            </p:extLst>
          </p:nvPr>
        </p:nvGraphicFramePr>
        <p:xfrm>
          <a:off x="1364602" y="1484785"/>
          <a:ext cx="7170244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2561"/>
                <a:gridCol w="1792561"/>
                <a:gridCol w="1792561"/>
                <a:gridCol w="1792561"/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S. No.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Productivity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Coding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Analysis Rate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2.50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2.6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2.8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27984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592" y="116632"/>
            <a:ext cx="6696744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>
                <a:solidFill>
                  <a:schemeClr val="bg1"/>
                </a:solidFill>
              </a:rPr>
              <a:t>PRODUCTIVITY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TARGET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954237"/>
              </p:ext>
            </p:extLst>
          </p:nvPr>
        </p:nvGraphicFramePr>
        <p:xfrm>
          <a:off x="1130575" y="1700808"/>
          <a:ext cx="7566840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564"/>
                <a:gridCol w="1264517"/>
                <a:gridCol w="1502253"/>
                <a:gridCol w="1502253"/>
                <a:gridCol w="1502253"/>
              </a:tblGrid>
              <a:tr h="822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 smtClean="0">
                          <a:effectLst/>
                        </a:rPr>
                        <a:t>I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Target 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Productivity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0.06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Coding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0.42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Analysis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0.95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08584" y="10434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+mj-lt"/>
              </a:rPr>
              <a:t>Setting improvement targets-</a:t>
            </a:r>
            <a:endParaRPr lang="en-US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139166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424608" y="-27384"/>
            <a:ext cx="6539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DEVELOPMENT DATA FOR PRODUCTIVITY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780100"/>
              </p:ext>
            </p:extLst>
          </p:nvPr>
        </p:nvGraphicFramePr>
        <p:xfrm>
          <a:off x="557719" y="1340768"/>
          <a:ext cx="8787769" cy="2011680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433967"/>
                <a:gridCol w="1256527"/>
                <a:gridCol w="677475"/>
                <a:gridCol w="677475"/>
                <a:gridCol w="677475"/>
                <a:gridCol w="677475"/>
                <a:gridCol w="677475"/>
                <a:gridCol w="677475"/>
                <a:gridCol w="677475"/>
                <a:gridCol w="677475"/>
                <a:gridCol w="677475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182880" marR="18288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L="182880" marR="182880" marT="91440" marB="9144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182880" marR="18288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0.35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0.49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0.64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0.44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0.43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0.84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0.61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0.55</a:t>
                      </a:r>
                    </a:p>
                  </a:txBody>
                  <a:tcPr marL="182880" marR="182880" marT="91440" marB="9144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182880" marR="18288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0.87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0.53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1.24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1.95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</a:t>
                      </a:r>
                    </a:p>
                  </a:txBody>
                  <a:tcPr marL="182880" marR="182880" marT="91440" marB="9144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18288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182880" marR="18288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0.26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0.26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182880" marR="182880" marT="91440" marB="9144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L="182880" marR="182880" marT="91440" marB="9144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182880" marR="18288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0.35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0.15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0.64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0.44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0.43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0.84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0.61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0.55</a:t>
                      </a:r>
                    </a:p>
                  </a:txBody>
                  <a:tcPr marL="182880" marR="182880" marT="91440" marB="9144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182880" marR="18288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1.3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0.87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0.53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1.24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1.95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182880" marR="182880" marT="91440" marB="9144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</a:t>
                      </a:r>
                    </a:p>
                  </a:txBody>
                  <a:tcPr marL="182880" marR="182880" marT="91440" marB="9144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58846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210276" y="5715"/>
            <a:ext cx="6839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DEVELOPMENT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PRODUCTIVITY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13" y="901402"/>
            <a:ext cx="8524875" cy="56959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301908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856656" y="5715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EbixExchange</a:t>
            </a:r>
            <a:r>
              <a:rPr lang="en-US" sz="2400" b="1" dirty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</a:rPr>
              <a:t>CODING RATE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188" y="908720"/>
            <a:ext cx="8496300" cy="55911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350088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072680" y="-27384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EbixExchange</a:t>
            </a:r>
            <a:r>
              <a:rPr lang="en-US" sz="2400" b="1" dirty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</a:rPr>
              <a:t>ANALYSIS RATE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881211"/>
            <a:ext cx="8515350" cy="55721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48489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08" y="100496"/>
            <a:ext cx="6768752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CURRENT BASELINE &amp; EQUATION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524034"/>
              </p:ext>
            </p:extLst>
          </p:nvPr>
        </p:nvGraphicFramePr>
        <p:xfrm>
          <a:off x="1066260" y="1582585"/>
          <a:ext cx="7124425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1225"/>
                <a:gridCol w="1320800"/>
                <a:gridCol w="1320800"/>
                <a:gridCol w="1320800"/>
                <a:gridCol w="13208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Productivity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0.03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Coding Rate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0.18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Analysis</a:t>
                      </a:r>
                      <a:r>
                        <a:rPr lang="en-IN" sz="14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Rate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-0.13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08584" y="11247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On basis of I-MR Analysis, current baselines are-</a:t>
            </a:r>
            <a:endParaRPr lang="en-US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575" y="4032138"/>
            <a:ext cx="7020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+mj-lt"/>
              </a:rPr>
              <a:t>Regression Equation –</a:t>
            </a:r>
          </a:p>
          <a:p>
            <a:endParaRPr lang="en-IN" sz="1600" dirty="0" smtClean="0">
              <a:solidFill>
                <a:srgbClr val="0070C0"/>
              </a:solidFill>
            </a:endParaRPr>
          </a:p>
          <a:p>
            <a:r>
              <a:rPr lang="en-IN" sz="1400" dirty="0" smtClean="0"/>
              <a:t>Productivity </a:t>
            </a:r>
            <a:r>
              <a:rPr lang="en-IN" sz="1400" dirty="0"/>
              <a:t>= 0.0412 + </a:t>
            </a:r>
            <a:r>
              <a:rPr lang="en-IN" sz="1400" dirty="0" smtClean="0"/>
              <a:t>0.2092 Coding Rate </a:t>
            </a:r>
            <a:r>
              <a:rPr lang="en-IN" sz="1400" dirty="0"/>
              <a:t>+  0.0226 </a:t>
            </a:r>
            <a:r>
              <a:rPr lang="en-IN" sz="1400" dirty="0" smtClean="0"/>
              <a:t>Analysis Rate</a:t>
            </a:r>
            <a:endParaRPr lang="en-IN" sz="1400" dirty="0" smtClean="0">
              <a:latin typeface="Calibri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439499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6576" y="117180"/>
            <a:ext cx="6840760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PRODUCTIVITY </a:t>
            </a:r>
            <a:br>
              <a:rPr lang="en-US" sz="24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PROCESS PERFORMANCE  MODEL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532" y="1124744"/>
            <a:ext cx="834692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Regression Equation –</a:t>
            </a:r>
          </a:p>
          <a:p>
            <a:endParaRPr lang="en-IN" sz="500" b="1" dirty="0" smtClean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Productivity </a:t>
            </a:r>
            <a:r>
              <a:rPr lang="en-IN" b="1" dirty="0">
                <a:solidFill>
                  <a:srgbClr val="00B050"/>
                </a:solidFill>
              </a:rPr>
              <a:t>= 0.0412 + 0.2092 Coding Rate +  0.0226 </a:t>
            </a:r>
            <a:r>
              <a:rPr lang="en-IN" b="1" dirty="0" smtClean="0">
                <a:solidFill>
                  <a:srgbClr val="00B050"/>
                </a:solidFill>
              </a:rPr>
              <a:t>Analysis Rate</a:t>
            </a:r>
            <a:endParaRPr lang="en-IN" b="1" dirty="0">
              <a:solidFill>
                <a:srgbClr val="00B05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465377"/>
              </p:ext>
            </p:extLst>
          </p:nvPr>
        </p:nvGraphicFramePr>
        <p:xfrm>
          <a:off x="896548" y="1948553"/>
          <a:ext cx="8034898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3994"/>
                <a:gridCol w="1577726"/>
                <a:gridCol w="1577726"/>
                <a:gridCol w="1577726"/>
                <a:gridCol w="1577726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Predictor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 </a:t>
                      </a:r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Constant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0.0412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0.0525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0.78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0.463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Coding</a:t>
                      </a:r>
                      <a:r>
                        <a:rPr lang="en-US" sz="1200" baseline="0" dirty="0" smtClean="0"/>
                        <a:t> Rate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0.2092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0.0702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2.98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0.025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Analysis</a:t>
                      </a:r>
                      <a:r>
                        <a:rPr lang="en-US" sz="1200" baseline="0" dirty="0" smtClean="0"/>
                        <a:t> Rate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0.0226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0.0311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0.73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0.495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1391" y="3573016"/>
            <a:ext cx="8052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S = </a:t>
            </a:r>
            <a:r>
              <a:rPr lang="pt-BR" dirty="0" smtClean="0">
                <a:solidFill>
                  <a:srgbClr val="0070C0"/>
                </a:solidFill>
              </a:rPr>
              <a:t>0.0426255               R-Sq = 63.9%          R-Sq (adj</a:t>
            </a:r>
            <a:r>
              <a:rPr lang="pt-BR" dirty="0">
                <a:solidFill>
                  <a:srgbClr val="0070C0"/>
                </a:solidFill>
              </a:rPr>
              <a:t>) = </a:t>
            </a:r>
            <a:r>
              <a:rPr lang="pt-BR" dirty="0" smtClean="0">
                <a:solidFill>
                  <a:srgbClr val="0070C0"/>
                </a:solidFill>
              </a:rPr>
              <a:t>51.87%</a:t>
            </a:r>
          </a:p>
          <a:p>
            <a:endParaRPr lang="en-IN" sz="800" dirty="0" smtClean="0">
              <a:solidFill>
                <a:srgbClr val="0070C0"/>
              </a:solidFill>
            </a:endParaRPr>
          </a:p>
          <a:p>
            <a:r>
              <a:rPr lang="en-IN" u="sng" dirty="0" smtClean="0">
                <a:solidFill>
                  <a:srgbClr val="0070C0"/>
                </a:solidFill>
              </a:rPr>
              <a:t>Analysis </a:t>
            </a:r>
            <a:r>
              <a:rPr lang="en-IN" u="sng" dirty="0">
                <a:solidFill>
                  <a:srgbClr val="0070C0"/>
                </a:solidFill>
              </a:rPr>
              <a:t>of </a:t>
            </a:r>
            <a:r>
              <a:rPr lang="en-IN" u="sng" dirty="0" smtClean="0">
                <a:solidFill>
                  <a:srgbClr val="0070C0"/>
                </a:solidFill>
              </a:rPr>
              <a:t>Variance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282837"/>
              </p:ext>
            </p:extLst>
          </p:nvPr>
        </p:nvGraphicFramePr>
        <p:xfrm>
          <a:off x="920552" y="4383752"/>
          <a:ext cx="8034899" cy="149352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441034"/>
                <a:gridCol w="1318773"/>
                <a:gridCol w="1318773"/>
                <a:gridCol w="1318773"/>
                <a:gridCol w="1318773"/>
                <a:gridCol w="1318773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Source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SS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MS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Regression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0.019298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0.009649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5.31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0.047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Residual Error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0.010902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0.001817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0.030200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36597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672" y="116632"/>
            <a:ext cx="5544616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WHAT IF ANALYSIS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224854"/>
              </p:ext>
            </p:extLst>
          </p:nvPr>
        </p:nvGraphicFramePr>
        <p:xfrm>
          <a:off x="1364602" y="1484785"/>
          <a:ext cx="7170244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2561"/>
                <a:gridCol w="1792561"/>
                <a:gridCol w="1792561"/>
                <a:gridCol w="1792561"/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S. No.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Productivity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Coding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Analysis Rate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1.34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1.4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59914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712" y="117180"/>
            <a:ext cx="4964367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TARGET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743258"/>
              </p:ext>
            </p:extLst>
          </p:nvPr>
        </p:nvGraphicFramePr>
        <p:xfrm>
          <a:off x="1130575" y="1700808"/>
          <a:ext cx="7566840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564"/>
                <a:gridCol w="1264517"/>
                <a:gridCol w="1502253"/>
                <a:gridCol w="1502253"/>
                <a:gridCol w="1502253"/>
              </a:tblGrid>
              <a:tr h="822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 smtClean="0">
                          <a:effectLst/>
                        </a:rPr>
                        <a:t>I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Target 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Productivity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0.03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Coding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0.18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Analysis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3.28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08584" y="10434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+mj-lt"/>
              </a:rPr>
              <a:t>Setting improvement targets-</a:t>
            </a:r>
            <a:endParaRPr lang="en-US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66967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292593" y="5715"/>
            <a:ext cx="6324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 DATA FOR PRODUCTIVITY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208146"/>
              </p:ext>
            </p:extLst>
          </p:nvPr>
        </p:nvGraphicFramePr>
        <p:xfrm>
          <a:off x="939522" y="1124744"/>
          <a:ext cx="8208912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530304"/>
                <a:gridCol w="1350016"/>
                <a:gridCol w="792088"/>
                <a:gridCol w="648072"/>
                <a:gridCol w="576064"/>
                <a:gridCol w="720080"/>
                <a:gridCol w="648072"/>
                <a:gridCol w="648072"/>
                <a:gridCol w="720080"/>
                <a:gridCol w="576064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0.49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L="182880" marR="18288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0.27</a:t>
                      </a:r>
                    </a:p>
                  </a:txBody>
                  <a:tcPr marL="109728" marR="109728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0.77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3.33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3.08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1.85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1.96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1.66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0.77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1.76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0.89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1.17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1.09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1.22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0.34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0.49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0.77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2.50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2.50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1.85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1.96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1.66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0.77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1.76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0.89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1.17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1.09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1.22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0.34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358253"/>
              </p:ext>
            </p:extLst>
          </p:nvPr>
        </p:nvGraphicFramePr>
        <p:xfrm>
          <a:off x="939522" y="3356992"/>
          <a:ext cx="8261950" cy="1800200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471770"/>
                <a:gridCol w="1368152"/>
                <a:gridCol w="792088"/>
                <a:gridCol w="661420"/>
                <a:gridCol w="661420"/>
                <a:gridCol w="661420"/>
                <a:gridCol w="661420"/>
                <a:gridCol w="661420"/>
                <a:gridCol w="661420"/>
                <a:gridCol w="661420"/>
              </a:tblGrid>
              <a:tr h="30668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137160" marR="13716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0.08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0.37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0.41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L="137160" marR="13716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137160" marR="13716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0.88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1.67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0.61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0.77</a:t>
                      </a:r>
                    </a:p>
                  </a:txBody>
                  <a:tcPr marL="137160" marR="13716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137160" marR="13716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0.73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1.48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1.66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1.02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0.49</a:t>
                      </a:r>
                    </a:p>
                  </a:txBody>
                  <a:tcPr marL="137160" marR="13716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Productivity</a:t>
                      </a:r>
                      <a:endParaRPr lang="en-US" sz="1000" b="1" dirty="0"/>
                    </a:p>
                  </a:txBody>
                  <a:tcPr marL="137160" marR="13716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0.08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0.37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0.41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137160" marR="13716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L="137160" marR="13716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Coding Rate</a:t>
                      </a:r>
                      <a:endParaRPr lang="en-US" sz="1000" b="1" dirty="0"/>
                    </a:p>
                  </a:txBody>
                  <a:tcPr marL="137160" marR="13716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0.88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1.67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0.61</a:t>
                      </a:r>
                    </a:p>
                  </a:txBody>
                  <a:tcPr marL="137160" marR="13716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0.77</a:t>
                      </a:r>
                    </a:p>
                  </a:txBody>
                  <a:tcPr marL="137160" marR="13716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Analysis Rate</a:t>
                      </a:r>
                      <a:endParaRPr lang="en-US" sz="1000" b="1" dirty="0"/>
                    </a:p>
                  </a:txBody>
                  <a:tcPr marL="137160" marR="13716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0.73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1.48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1.66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1.02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L="137160" marR="13716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0.49</a:t>
                      </a:r>
                    </a:p>
                  </a:txBody>
                  <a:tcPr marL="137160" marR="13716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76598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210276" y="5715"/>
            <a:ext cx="7055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PRODUCTIVITY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55" y="905594"/>
            <a:ext cx="8543925" cy="56197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706452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360712" y="-27384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MAINTENANCE </a:t>
            </a:r>
            <a:r>
              <a:rPr lang="en-US" sz="2400" b="1" dirty="0" smtClean="0">
                <a:solidFill>
                  <a:schemeClr val="bg1"/>
                </a:solidFill>
              </a:rPr>
              <a:t>CODING RATE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877019"/>
            <a:ext cx="8486775" cy="56483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011274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288704" y="5715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EbixExchange</a:t>
            </a:r>
            <a:r>
              <a:rPr lang="en-US" sz="2400" b="1" dirty="0">
                <a:solidFill>
                  <a:schemeClr val="bg1"/>
                </a:solidFill>
              </a:rPr>
              <a:t> MAINTENANCE </a:t>
            </a:r>
            <a:r>
              <a:rPr lang="en-US" sz="2400" b="1" dirty="0" smtClean="0">
                <a:solidFill>
                  <a:schemeClr val="bg1"/>
                </a:solidFill>
              </a:rPr>
              <a:t>ANALYSIS RATE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80" y="915119"/>
            <a:ext cx="8534400" cy="56102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259534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08" y="117180"/>
            <a:ext cx="6768752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CURRENT BASELINE &amp; EQUATION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91683"/>
              </p:ext>
            </p:extLst>
          </p:nvPr>
        </p:nvGraphicFramePr>
        <p:xfrm>
          <a:off x="1066260" y="1582585"/>
          <a:ext cx="7124425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1225"/>
                <a:gridCol w="1320800"/>
                <a:gridCol w="1320800"/>
                <a:gridCol w="1320800"/>
                <a:gridCol w="13208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Productivity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Coding Rate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-0.05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0.43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Analysis</a:t>
                      </a:r>
                      <a:r>
                        <a:rPr lang="en-IN" sz="14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Rate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-0.54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08584" y="11247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On basis of I-MR Analysis, current baselines are-</a:t>
            </a:r>
            <a:endParaRPr lang="en-US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575" y="4032138"/>
            <a:ext cx="7020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+mj-lt"/>
              </a:rPr>
              <a:t>Regression Equation –</a:t>
            </a:r>
          </a:p>
          <a:p>
            <a:endParaRPr lang="en-IN" sz="1600" dirty="0" smtClean="0">
              <a:solidFill>
                <a:srgbClr val="0070C0"/>
              </a:solidFill>
            </a:endParaRPr>
          </a:p>
          <a:p>
            <a:r>
              <a:rPr lang="en-IN" sz="1400" dirty="0" smtClean="0"/>
              <a:t>Productivity </a:t>
            </a:r>
            <a:r>
              <a:rPr lang="en-IN" sz="1400" dirty="0"/>
              <a:t>= 0.0771 + </a:t>
            </a:r>
            <a:r>
              <a:rPr lang="en-IN" sz="1400" dirty="0" smtClean="0"/>
              <a:t>0.0641 Coding Rate </a:t>
            </a:r>
            <a:r>
              <a:rPr lang="en-IN" sz="1400" dirty="0"/>
              <a:t>+  0.0832 </a:t>
            </a:r>
            <a:r>
              <a:rPr lang="en-IN" sz="1400" dirty="0" smtClean="0"/>
              <a:t>Analysis Rate</a:t>
            </a:r>
            <a:endParaRPr lang="en-IN" sz="1400" dirty="0" smtClean="0">
              <a:latin typeface="Calibri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861418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4568" y="117180"/>
            <a:ext cx="6984776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 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PRODUCTIVITY </a:t>
            </a:r>
            <a:br>
              <a:rPr lang="en-US" sz="24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PROCESS PERFORMANCE  MODEL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532" y="1124744"/>
            <a:ext cx="834692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Regression Equation –</a:t>
            </a:r>
          </a:p>
          <a:p>
            <a:endParaRPr lang="en-IN" sz="500" b="1" dirty="0" smtClean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Productivity </a:t>
            </a:r>
            <a:r>
              <a:rPr lang="en-IN" b="1" dirty="0">
                <a:solidFill>
                  <a:srgbClr val="00B050"/>
                </a:solidFill>
              </a:rPr>
              <a:t>= 0.0771 + 0.0641 Coding Rate +  0.0832 Analysis </a:t>
            </a:r>
            <a:r>
              <a:rPr lang="en-IN" b="1" dirty="0" smtClean="0">
                <a:solidFill>
                  <a:srgbClr val="00B050"/>
                </a:solidFill>
              </a:rPr>
              <a:t>Rate</a:t>
            </a:r>
            <a:endParaRPr lang="en-IN" b="1" dirty="0">
              <a:solidFill>
                <a:srgbClr val="00B05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268173"/>
              </p:ext>
            </p:extLst>
          </p:nvPr>
        </p:nvGraphicFramePr>
        <p:xfrm>
          <a:off x="896548" y="1948553"/>
          <a:ext cx="8034898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3994"/>
                <a:gridCol w="1577726"/>
                <a:gridCol w="1577726"/>
                <a:gridCol w="1577726"/>
                <a:gridCol w="1577726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Predictor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 </a:t>
                      </a:r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Constant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0.0771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0.0353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2.18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0.048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Coding</a:t>
                      </a:r>
                      <a:r>
                        <a:rPr lang="en-US" sz="1200" baseline="0" dirty="0" smtClean="0"/>
                        <a:t> Rate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0.0641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0.0173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3.71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Analysis</a:t>
                      </a:r>
                      <a:r>
                        <a:rPr lang="en-US" sz="1200" baseline="0" dirty="0" smtClean="0"/>
                        <a:t> Rate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0.0832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0.0277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3.01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1391" y="3573016"/>
            <a:ext cx="8052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S = 0.0628641 </a:t>
            </a:r>
            <a:r>
              <a:rPr lang="pt-BR" dirty="0" smtClean="0">
                <a:solidFill>
                  <a:srgbClr val="0070C0"/>
                </a:solidFill>
              </a:rPr>
              <a:t>		R-Sq = 69.14%		R-Sq (adj</a:t>
            </a:r>
            <a:r>
              <a:rPr lang="pt-BR" dirty="0">
                <a:solidFill>
                  <a:srgbClr val="0070C0"/>
                </a:solidFill>
              </a:rPr>
              <a:t>) = </a:t>
            </a:r>
            <a:r>
              <a:rPr lang="pt-BR" dirty="0" smtClean="0">
                <a:solidFill>
                  <a:srgbClr val="0070C0"/>
                </a:solidFill>
              </a:rPr>
              <a:t>64.4%</a:t>
            </a:r>
          </a:p>
          <a:p>
            <a:endParaRPr lang="en-IN" sz="800" dirty="0" smtClean="0">
              <a:solidFill>
                <a:srgbClr val="0070C0"/>
              </a:solidFill>
            </a:endParaRPr>
          </a:p>
          <a:p>
            <a:r>
              <a:rPr lang="en-IN" u="sng" dirty="0" smtClean="0">
                <a:solidFill>
                  <a:srgbClr val="0070C0"/>
                </a:solidFill>
              </a:rPr>
              <a:t>Analysis </a:t>
            </a:r>
            <a:r>
              <a:rPr lang="en-IN" u="sng" dirty="0">
                <a:solidFill>
                  <a:srgbClr val="0070C0"/>
                </a:solidFill>
              </a:rPr>
              <a:t>of </a:t>
            </a:r>
            <a:r>
              <a:rPr lang="en-IN" u="sng" dirty="0" smtClean="0">
                <a:solidFill>
                  <a:srgbClr val="0070C0"/>
                </a:solidFill>
              </a:rPr>
              <a:t>Variance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023438"/>
              </p:ext>
            </p:extLst>
          </p:nvPr>
        </p:nvGraphicFramePr>
        <p:xfrm>
          <a:off x="920552" y="4383752"/>
          <a:ext cx="8034899" cy="149352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441034"/>
                <a:gridCol w="1318773"/>
                <a:gridCol w="1318773"/>
                <a:gridCol w="1318773"/>
                <a:gridCol w="1318773"/>
                <a:gridCol w="1318773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Source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SS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MS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Regression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0.11513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0.057563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14.57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Residual Error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0.05137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0.003952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0.16650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47041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664" y="116632"/>
            <a:ext cx="5616624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WHAT IF ANALYSIS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274526"/>
              </p:ext>
            </p:extLst>
          </p:nvPr>
        </p:nvGraphicFramePr>
        <p:xfrm>
          <a:off x="1364602" y="1484785"/>
          <a:ext cx="7170244" cy="384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2561"/>
                <a:gridCol w="1792561"/>
                <a:gridCol w="1792561"/>
                <a:gridCol w="1792561"/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S. No.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Productivity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Coding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Analysis Rate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1.03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1.1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1.2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38666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712" y="117180"/>
            <a:ext cx="4964367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TARGET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138386"/>
              </p:ext>
            </p:extLst>
          </p:nvPr>
        </p:nvGraphicFramePr>
        <p:xfrm>
          <a:off x="1130575" y="1700808"/>
          <a:ext cx="7566840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564"/>
                <a:gridCol w="1264517"/>
                <a:gridCol w="1502253"/>
                <a:gridCol w="1502253"/>
                <a:gridCol w="1502253"/>
              </a:tblGrid>
              <a:tr h="822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 smtClean="0">
                          <a:effectLst/>
                        </a:rPr>
                        <a:t>I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Target 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Productivity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Coding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0.43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Analysis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3.17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08584" y="10434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+mj-lt"/>
              </a:rPr>
              <a:t>Setting improvement targets-</a:t>
            </a:r>
            <a:endParaRPr lang="en-US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593194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292" y="117180"/>
            <a:ext cx="6623044" cy="592200"/>
          </a:xfrm>
        </p:spPr>
        <p:txBody>
          <a:bodyPr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PRODUCTIVITY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ACTION PLAN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130" y="1052736"/>
            <a:ext cx="8596334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 dirty="0" smtClean="0">
                <a:latin typeface="+mj-lt"/>
              </a:rPr>
              <a:t>Increase the analysis rate by doing effective requirement analysis, eliminating unclear and ambiguous requirements.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endParaRPr lang="en-US" b="1" dirty="0" smtClean="0">
              <a:latin typeface="+mj-lt"/>
            </a:endParaRP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 dirty="0" smtClean="0">
                <a:latin typeface="+mj-lt"/>
              </a:rPr>
              <a:t>Increase the analysis rate by proper classification of work items at the time of their receipt (change request, enhancement, new requirement or bug)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endParaRPr lang="en-US" b="1" dirty="0" smtClean="0">
              <a:latin typeface="+mj-lt"/>
            </a:endParaRP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N" b="1" dirty="0"/>
              <a:t>Need to include </a:t>
            </a:r>
            <a:r>
              <a:rPr lang="en-IN" b="1" dirty="0" smtClean="0"/>
              <a:t>the adjustment in Analysis Effort and Coding Effort from </a:t>
            </a:r>
            <a:r>
              <a:rPr lang="en-IN" b="1" dirty="0"/>
              <a:t>planning stage itself by a potential modification/customization of Estimation model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endParaRPr lang="en-US" b="1" dirty="0" smtClean="0">
              <a:latin typeface="+mj-lt"/>
            </a:endParaRP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N" b="1" dirty="0"/>
              <a:t>Above mentioned points may be achieved  </a:t>
            </a:r>
            <a:r>
              <a:rPr lang="en-IN" b="1" dirty="0" smtClean="0"/>
              <a:t>by:</a:t>
            </a:r>
            <a:endParaRPr lang="en-IN" b="1" dirty="0"/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latin typeface="+mj-lt"/>
              </a:rPr>
              <a:t>Prototypes or mockups should be prepared and signed off before coding</a:t>
            </a:r>
          </a:p>
        </p:txBody>
      </p:sp>
    </p:spTree>
    <p:extLst>
      <p:ext uri="{BB962C8B-B14F-4D97-AF65-F5344CB8AC3E}">
        <p14:creationId xmlns:p14="http://schemas.microsoft.com/office/powerpoint/2010/main" val="132916139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292" y="117180"/>
            <a:ext cx="6623044" cy="592200"/>
          </a:xfrm>
        </p:spPr>
        <p:txBody>
          <a:bodyPr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PRODUCTIVITY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ACTION PLAN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130" y="1052736"/>
            <a:ext cx="8596334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latin typeface="+mj-lt"/>
              </a:rPr>
              <a:t>Team </a:t>
            </a:r>
            <a:r>
              <a:rPr lang="en-US" b="1" dirty="0">
                <a:latin typeface="+mj-lt"/>
              </a:rPr>
              <a:t>brainstorming for complex work items for better </a:t>
            </a:r>
            <a:r>
              <a:rPr lang="en-US" b="1" dirty="0" smtClean="0">
                <a:latin typeface="+mj-lt"/>
              </a:rPr>
              <a:t>	understanding of requirements and code logic to improve the coding rate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b="1" dirty="0" smtClean="0">
                <a:latin typeface="+mj-lt"/>
              </a:rPr>
              <a:t>Creating Impact Analysis documents for complex or already identified requirements for improving Analysis Rate and Coding Rate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b="1" dirty="0" smtClean="0">
                <a:latin typeface="+mj-lt"/>
              </a:rPr>
              <a:t>Conducting formal BA and developer sessions for better understanding and eliminating early ambiguity</a:t>
            </a:r>
            <a:endParaRPr lang="en-US" b="1" dirty="0" smtClean="0">
              <a:latin typeface="+mj-lt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IN" b="1" dirty="0" smtClean="0">
              <a:latin typeface="+mj-lt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IN" b="1" dirty="0">
              <a:latin typeface="+mj-lt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IN" b="1" dirty="0" smtClean="0">
                <a:latin typeface="+mj-lt"/>
              </a:rPr>
              <a:t>Improvement </a:t>
            </a:r>
            <a:r>
              <a:rPr lang="en-IN" b="1" dirty="0">
                <a:latin typeface="+mj-lt"/>
              </a:rPr>
              <a:t>action plan to be shared with Leadership Task Force in review meetings and reports to be presented when suggestions are </a:t>
            </a:r>
            <a:r>
              <a:rPr lang="en-IN" b="1" dirty="0" smtClean="0">
                <a:latin typeface="+mj-lt"/>
              </a:rPr>
              <a:t>implemented</a:t>
            </a:r>
            <a:r>
              <a:rPr lang="en-US" b="1" dirty="0" smtClean="0">
                <a:latin typeface="+mj-lt"/>
              </a:rPr>
              <a:t>.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114687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288704" y="2708920"/>
            <a:ext cx="54366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DRE ANALYSIS</a:t>
            </a:r>
            <a:endParaRPr lang="en-IN" sz="5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8054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856656" y="-27384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DEVELOPMENT DATA FOR DRE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07300"/>
              </p:ext>
            </p:extLst>
          </p:nvPr>
        </p:nvGraphicFramePr>
        <p:xfrm>
          <a:off x="133400" y="1060712"/>
          <a:ext cx="9607439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060854"/>
                <a:gridCol w="1925003"/>
                <a:gridCol w="440690"/>
                <a:gridCol w="376593"/>
                <a:gridCol w="376593"/>
                <a:gridCol w="447526"/>
                <a:gridCol w="447526"/>
                <a:gridCol w="376593"/>
                <a:gridCol w="341126"/>
                <a:gridCol w="447526"/>
                <a:gridCol w="447526"/>
                <a:gridCol w="447526"/>
                <a:gridCol w="447526"/>
                <a:gridCol w="376593"/>
                <a:gridCol w="447526"/>
                <a:gridCol w="376593"/>
                <a:gridCol w="447526"/>
                <a:gridCol w="376593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85.29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84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88.24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92.86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83.33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95.24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78.95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89.47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94.2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90.91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85.71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7.88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5.86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0.85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1.15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2.07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1.45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1.13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0.38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0.36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0.79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0.98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0.57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0.68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0.63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85.29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84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88.24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92.86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83.33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95.24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78.95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89.47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94.2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90.91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85.71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2.75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3.74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1.15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2.07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1.45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0.7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0.38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0.8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0.9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0.79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0.98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0.57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0.68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0.63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0.45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767047"/>
              </p:ext>
            </p:extLst>
          </p:nvPr>
        </p:nvGraphicFramePr>
        <p:xfrm>
          <a:off x="416496" y="3148944"/>
          <a:ext cx="9024025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037858"/>
                <a:gridCol w="1925003"/>
                <a:gridCol w="440690"/>
                <a:gridCol w="440690"/>
                <a:gridCol w="370840"/>
                <a:gridCol w="311630"/>
                <a:gridCol w="370840"/>
                <a:gridCol w="440690"/>
                <a:gridCol w="370327"/>
                <a:gridCol w="440690"/>
                <a:gridCol w="440690"/>
                <a:gridCol w="440690"/>
                <a:gridCol w="370840"/>
                <a:gridCol w="440690"/>
                <a:gridCol w="440690"/>
                <a:gridCol w="370327"/>
                <a:gridCol w="370840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94.94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78.57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68.63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94.53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87.88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90.91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86.75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66.67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1.04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2.94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0.48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1.88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2.58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3.11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2.55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2.67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0.08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0.51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0.19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0.74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0.92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94.94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78.57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76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68.63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74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94.53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87.88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90.91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86.75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66.67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</a:t>
                      </a:r>
                    </a:p>
                  </a:txBody>
                  <a:tcPr marL="45720" marR="45720"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2.04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1.5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2.94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0.48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1.88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1.54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2.58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3.11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1.63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1.1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2.32</a:t>
                      </a:r>
                    </a:p>
                  </a:txBody>
                  <a:tcPr marL="45720" marR="45720"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2.67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0.6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0.81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0.74</a:t>
                      </a:r>
                    </a:p>
                  </a:txBody>
                  <a:tcPr marL="45720" marR="45720"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0.98</a:t>
                      </a:r>
                    </a:p>
                  </a:txBody>
                  <a:tcPr marL="45720" marR="45720" marT="73152" marB="73152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579861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784648" y="-27384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EbixP&amp;C</a:t>
            </a:r>
            <a:r>
              <a:rPr lang="en-US" sz="2400" b="1" dirty="0">
                <a:solidFill>
                  <a:schemeClr val="bg1"/>
                </a:solidFill>
              </a:rPr>
              <a:t> DEVELOPMENT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DEFECT REMOVAL EFFECTIVENESS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55" y="867494"/>
            <a:ext cx="8505825" cy="56578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21337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288704" y="44624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EbixP&amp;C</a:t>
            </a:r>
            <a:r>
              <a:rPr lang="en-US" sz="2400" b="1" dirty="0">
                <a:solidFill>
                  <a:schemeClr val="bg1"/>
                </a:solidFill>
              </a:rPr>
              <a:t> DEVELOPMENT TESTING </a:t>
            </a:r>
            <a:r>
              <a:rPr lang="en-US" sz="2400" b="1" dirty="0" smtClean="0">
                <a:solidFill>
                  <a:schemeClr val="bg1"/>
                </a:solidFill>
              </a:rPr>
              <a:t>TIME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30" y="867494"/>
            <a:ext cx="8515350" cy="56578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835452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648744" y="5715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EbixP&amp;C</a:t>
            </a:r>
            <a:r>
              <a:rPr lang="en-US" sz="2400" b="1" dirty="0">
                <a:solidFill>
                  <a:schemeClr val="bg1"/>
                </a:solidFill>
              </a:rPr>
              <a:t> DEVELOPMENT REVIEW </a:t>
            </a:r>
            <a:r>
              <a:rPr lang="en-US" sz="2400" b="1" dirty="0" smtClean="0">
                <a:solidFill>
                  <a:schemeClr val="bg1"/>
                </a:solidFill>
              </a:rPr>
              <a:t>TIME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55" y="867494"/>
            <a:ext cx="8543925" cy="56578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165914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08" y="117180"/>
            <a:ext cx="6768752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CURRENT BASELINE &amp; EQUATION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559581"/>
              </p:ext>
            </p:extLst>
          </p:nvPr>
        </p:nvGraphicFramePr>
        <p:xfrm>
          <a:off x="848544" y="1582585"/>
          <a:ext cx="7812074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8354"/>
                <a:gridCol w="1224136"/>
                <a:gridCol w="1167984"/>
                <a:gridCol w="1320800"/>
                <a:gridCol w="13208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Defect</a:t>
                      </a:r>
                      <a:r>
                        <a:rPr lang="en-IN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Removal Effectiveness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117.2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87.01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56.83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10.06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Testing Time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-0.46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0.93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Review Time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-0.19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08584" y="11247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On basis of I-MR Analysis, current baselines are-</a:t>
            </a:r>
            <a:endParaRPr lang="en-US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574" y="4032138"/>
            <a:ext cx="73508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+mj-lt"/>
              </a:rPr>
              <a:t>Regression Equation –</a:t>
            </a:r>
          </a:p>
          <a:p>
            <a:endParaRPr lang="en-IN" sz="1600" dirty="0" smtClean="0">
              <a:solidFill>
                <a:srgbClr val="0070C0"/>
              </a:solidFill>
            </a:endParaRPr>
          </a:p>
          <a:p>
            <a:r>
              <a:rPr lang="en-IN" sz="1400" dirty="0" smtClean="0"/>
              <a:t>Defect Removal Effectiveness (DRE) = </a:t>
            </a:r>
            <a:r>
              <a:rPr lang="en-IN" sz="1400" dirty="0"/>
              <a:t>67.80 + </a:t>
            </a:r>
            <a:r>
              <a:rPr lang="en-IN" sz="1400" dirty="0" smtClean="0"/>
              <a:t>5.97 Testing Time </a:t>
            </a:r>
            <a:r>
              <a:rPr lang="en-IN" sz="1400" dirty="0"/>
              <a:t>+  13.09 </a:t>
            </a:r>
            <a:r>
              <a:rPr lang="en-IN" sz="1400" dirty="0" smtClean="0"/>
              <a:t>Review Time</a:t>
            </a:r>
            <a:endParaRPr lang="en-IN" sz="1400" dirty="0" smtClean="0">
              <a:latin typeface="Calibri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40785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996" y="117180"/>
            <a:ext cx="6093308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DRE</a:t>
            </a:r>
            <a:br>
              <a:rPr lang="en-US" sz="24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PROCESS PERFORMANCE  MODEL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532" y="1124744"/>
            <a:ext cx="834692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Regression Equation –</a:t>
            </a:r>
          </a:p>
          <a:p>
            <a:endParaRPr lang="en-IN" sz="500" b="1" dirty="0" smtClean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DRE = </a:t>
            </a:r>
            <a:r>
              <a:rPr lang="en-IN" b="1" dirty="0">
                <a:solidFill>
                  <a:srgbClr val="00B050"/>
                </a:solidFill>
              </a:rPr>
              <a:t>67.80 + 5.97 Testing Time +  13.09 Review Time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874159"/>
              </p:ext>
            </p:extLst>
          </p:nvPr>
        </p:nvGraphicFramePr>
        <p:xfrm>
          <a:off x="896548" y="1948553"/>
          <a:ext cx="8034898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3994"/>
                <a:gridCol w="1577726"/>
                <a:gridCol w="1577726"/>
                <a:gridCol w="1577726"/>
                <a:gridCol w="1577726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Predictor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 </a:t>
                      </a:r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Constant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67.80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3.19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21.27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Testing Time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5.97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1.39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4.30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Review</a:t>
                      </a:r>
                      <a:r>
                        <a:rPr lang="en-US" sz="1200" baseline="0" dirty="0" smtClean="0"/>
                        <a:t> Time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13.09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5.01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2.61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0.014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1391" y="3573016"/>
            <a:ext cx="8052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S = </a:t>
            </a:r>
            <a:r>
              <a:rPr lang="pt-BR" dirty="0" smtClean="0">
                <a:solidFill>
                  <a:srgbClr val="0070C0"/>
                </a:solidFill>
              </a:rPr>
              <a:t>6.36064		R-Sq = 60.56%		R-Sq (adj</a:t>
            </a:r>
            <a:r>
              <a:rPr lang="pt-BR" dirty="0">
                <a:solidFill>
                  <a:srgbClr val="0070C0"/>
                </a:solidFill>
              </a:rPr>
              <a:t>) = </a:t>
            </a:r>
            <a:r>
              <a:rPr lang="pt-BR" dirty="0" smtClean="0">
                <a:solidFill>
                  <a:srgbClr val="0070C0"/>
                </a:solidFill>
              </a:rPr>
              <a:t>57.75%</a:t>
            </a:r>
          </a:p>
          <a:p>
            <a:endParaRPr lang="en-IN" sz="800" dirty="0" smtClean="0">
              <a:solidFill>
                <a:srgbClr val="0070C0"/>
              </a:solidFill>
            </a:endParaRPr>
          </a:p>
          <a:p>
            <a:r>
              <a:rPr lang="en-IN" u="sng" dirty="0" smtClean="0">
                <a:solidFill>
                  <a:srgbClr val="0070C0"/>
                </a:solidFill>
              </a:rPr>
              <a:t>Analysis </a:t>
            </a:r>
            <a:r>
              <a:rPr lang="en-IN" u="sng" dirty="0">
                <a:solidFill>
                  <a:srgbClr val="0070C0"/>
                </a:solidFill>
              </a:rPr>
              <a:t>of </a:t>
            </a:r>
            <a:r>
              <a:rPr lang="en-IN" u="sng" dirty="0" smtClean="0">
                <a:solidFill>
                  <a:srgbClr val="0070C0"/>
                </a:solidFill>
              </a:rPr>
              <a:t>Variance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933422"/>
              </p:ext>
            </p:extLst>
          </p:nvPr>
        </p:nvGraphicFramePr>
        <p:xfrm>
          <a:off x="920552" y="4383752"/>
          <a:ext cx="8034899" cy="149352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441034"/>
                <a:gridCol w="1318773"/>
                <a:gridCol w="1318773"/>
                <a:gridCol w="1318773"/>
                <a:gridCol w="1318773"/>
                <a:gridCol w="1318773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Source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SS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MS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Regression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1739.6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869.80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21.50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Residual Error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1132.8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40.46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2872.4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69387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6736" y="100496"/>
            <a:ext cx="4392488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WHAT IF ANALYSIS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609110"/>
              </p:ext>
            </p:extLst>
          </p:nvPr>
        </p:nvGraphicFramePr>
        <p:xfrm>
          <a:off x="1364602" y="1484785"/>
          <a:ext cx="7170244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2561"/>
                <a:gridCol w="1792561"/>
                <a:gridCol w="1792561"/>
                <a:gridCol w="1792561"/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S. No.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Defect Removal Effectiveness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Testing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Review Time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87.19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0.56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88.19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89.44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90.69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0746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712" y="117180"/>
            <a:ext cx="4964367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TARGET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778265"/>
              </p:ext>
            </p:extLst>
          </p:nvPr>
        </p:nvGraphicFramePr>
        <p:xfrm>
          <a:off x="632519" y="1556792"/>
          <a:ext cx="8568953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7677"/>
                <a:gridCol w="1264517"/>
                <a:gridCol w="1502253"/>
                <a:gridCol w="1502253"/>
                <a:gridCol w="1502253"/>
              </a:tblGrid>
              <a:tr h="822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 smtClean="0">
                          <a:effectLst/>
                        </a:rPr>
                        <a:t>I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Target 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Defect Removal Effectiveness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120.88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90.69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60.50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10.06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Testing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0.93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Review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08584" y="10434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+mj-lt"/>
              </a:rPr>
              <a:t>Setting improvement targets-</a:t>
            </a:r>
            <a:endParaRPr lang="en-US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477466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988671" y="-27384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 DATA FOR DRE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646126"/>
              </p:ext>
            </p:extLst>
          </p:nvPr>
        </p:nvGraphicFramePr>
        <p:xfrm>
          <a:off x="344488" y="1124744"/>
          <a:ext cx="9217024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008112"/>
                <a:gridCol w="1930514"/>
                <a:gridCol w="462280"/>
                <a:gridCol w="532130"/>
                <a:gridCol w="532130"/>
                <a:gridCol w="462280"/>
                <a:gridCol w="532130"/>
                <a:gridCol w="532130"/>
                <a:gridCol w="532130"/>
                <a:gridCol w="532130"/>
                <a:gridCol w="532130"/>
                <a:gridCol w="462280"/>
                <a:gridCol w="532130"/>
                <a:gridCol w="634518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85.71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0.04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0.07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0.06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85.71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0.37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0.07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0.52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0.07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0.06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629932"/>
              </p:ext>
            </p:extLst>
          </p:nvPr>
        </p:nvGraphicFramePr>
        <p:xfrm>
          <a:off x="344488" y="3284984"/>
          <a:ext cx="9265077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008112"/>
                <a:gridCol w="2011105"/>
                <a:gridCol w="532130"/>
                <a:gridCol w="532130"/>
                <a:gridCol w="532130"/>
                <a:gridCol w="532130"/>
                <a:gridCol w="532130"/>
                <a:gridCol w="532130"/>
                <a:gridCol w="532130"/>
                <a:gridCol w="532130"/>
                <a:gridCol w="532130"/>
                <a:gridCol w="532130"/>
                <a:gridCol w="462280"/>
                <a:gridCol w="462280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94.03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90.32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85.71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89.29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71.43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61.36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0.59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94.03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90.32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85.71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94.12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89.29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71.43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40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61.36</a:t>
                      </a: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0.31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0.33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0.18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0.08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08917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928664" y="5715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EbixP&amp;C</a:t>
            </a:r>
            <a:r>
              <a:rPr lang="en-US" sz="2400" b="1" dirty="0">
                <a:solidFill>
                  <a:schemeClr val="bg1"/>
                </a:solidFill>
              </a:rPr>
              <a:t> MAINTENANCE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DEFECT REMOVAL EFFECTIVENESS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80" y="836712"/>
            <a:ext cx="8496300" cy="56959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927801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360712" y="5715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EbixP&amp;C</a:t>
            </a:r>
            <a:r>
              <a:rPr lang="en-US" sz="2400" b="1" dirty="0">
                <a:solidFill>
                  <a:schemeClr val="bg1"/>
                </a:solidFill>
              </a:rPr>
              <a:t> MAINTENANCE TESTING </a:t>
            </a:r>
            <a:r>
              <a:rPr lang="en-US" sz="2400" b="1" dirty="0" smtClean="0">
                <a:solidFill>
                  <a:schemeClr val="bg1"/>
                </a:solidFill>
              </a:rPr>
              <a:t>TIME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908720"/>
            <a:ext cx="8486775" cy="56483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702367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288704" y="5715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EbixP&amp;C</a:t>
            </a:r>
            <a:r>
              <a:rPr lang="en-US" sz="2400" b="1" dirty="0">
                <a:solidFill>
                  <a:schemeClr val="bg1"/>
                </a:solidFill>
              </a:rPr>
              <a:t> MAINTENANCE REVIEW </a:t>
            </a:r>
            <a:r>
              <a:rPr lang="en-US" sz="2400" b="1" dirty="0" smtClean="0">
                <a:solidFill>
                  <a:schemeClr val="bg1"/>
                </a:solidFill>
              </a:rPr>
              <a:t>TIME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80" y="882352"/>
            <a:ext cx="8496300" cy="57150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79396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08" y="117180"/>
            <a:ext cx="6768752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CURRENT BASELINE &amp; EQUATION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308117"/>
              </p:ext>
            </p:extLst>
          </p:nvPr>
        </p:nvGraphicFramePr>
        <p:xfrm>
          <a:off x="855383" y="1666488"/>
          <a:ext cx="8202073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8353"/>
                <a:gridCol w="1224136"/>
                <a:gridCol w="1167984"/>
                <a:gridCol w="1320800"/>
                <a:gridCol w="13208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Defect</a:t>
                      </a:r>
                      <a:r>
                        <a:rPr lang="en-IN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Removal Effectiveness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140.2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83.6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16.23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Testing Time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4.10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-0.72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0.44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Review Time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-0.20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08584" y="11247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On basis of I-MR Analysis, current baselines are-</a:t>
            </a:r>
            <a:endParaRPr lang="en-US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574" y="4032138"/>
            <a:ext cx="73508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+mj-lt"/>
              </a:rPr>
              <a:t>Regression Equation –</a:t>
            </a:r>
          </a:p>
          <a:p>
            <a:endParaRPr lang="en-IN" sz="1600" dirty="0" smtClean="0">
              <a:solidFill>
                <a:srgbClr val="0070C0"/>
              </a:solidFill>
            </a:endParaRPr>
          </a:p>
          <a:p>
            <a:r>
              <a:rPr lang="en-IN" sz="1400" dirty="0" smtClean="0"/>
              <a:t>Defect Removal Effectiveness (DRE) = 42.87 </a:t>
            </a:r>
            <a:r>
              <a:rPr lang="en-IN" sz="1400" dirty="0"/>
              <a:t>+ </a:t>
            </a:r>
            <a:r>
              <a:rPr lang="en-IN" sz="1400" dirty="0" smtClean="0"/>
              <a:t>16.28 Testing Time </a:t>
            </a:r>
            <a:r>
              <a:rPr lang="en-IN" sz="1400" dirty="0"/>
              <a:t>+  </a:t>
            </a:r>
            <a:r>
              <a:rPr lang="en-IN" sz="1400" dirty="0" smtClean="0"/>
              <a:t>54.2</a:t>
            </a:r>
            <a:r>
              <a:rPr lang="en-IN" sz="1400" dirty="0"/>
              <a:t> </a:t>
            </a:r>
            <a:r>
              <a:rPr lang="en-IN" sz="1400" dirty="0" smtClean="0"/>
              <a:t>Review Time</a:t>
            </a:r>
            <a:endParaRPr lang="en-IN" sz="1400" dirty="0" smtClean="0">
              <a:latin typeface="Calibri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577252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996" y="117180"/>
            <a:ext cx="6093308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DRE</a:t>
            </a:r>
            <a:br>
              <a:rPr lang="en-US" sz="24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PROCESS PERFORMANCE  MODEL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532" y="1124744"/>
            <a:ext cx="834692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Regression Equation –</a:t>
            </a:r>
          </a:p>
          <a:p>
            <a:endParaRPr lang="en-IN" sz="500" b="1" dirty="0" smtClean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DRE = </a:t>
            </a:r>
            <a:r>
              <a:rPr lang="en-IN" b="1" dirty="0">
                <a:solidFill>
                  <a:srgbClr val="00B050"/>
                </a:solidFill>
              </a:rPr>
              <a:t>42.87 + 16.28 Testing Time +  54.2 Review Time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833390"/>
              </p:ext>
            </p:extLst>
          </p:nvPr>
        </p:nvGraphicFramePr>
        <p:xfrm>
          <a:off x="896548" y="1948553"/>
          <a:ext cx="8034898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3994"/>
                <a:gridCol w="1577726"/>
                <a:gridCol w="1577726"/>
                <a:gridCol w="1577726"/>
                <a:gridCol w="1577726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Predictor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 </a:t>
                      </a:r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Constant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42.87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6.79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6.31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Testing Time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16.28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3.31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4.92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Review</a:t>
                      </a:r>
                      <a:r>
                        <a:rPr lang="en-US" sz="1200" baseline="0" dirty="0" smtClean="0"/>
                        <a:t> Time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54.2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15.9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3.41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1391" y="3573016"/>
            <a:ext cx="8052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S = </a:t>
            </a:r>
            <a:r>
              <a:rPr lang="pt-BR" dirty="0" smtClean="0">
                <a:solidFill>
                  <a:srgbClr val="0070C0"/>
                </a:solidFill>
              </a:rPr>
              <a:t>11.9880		R-Sq = 66.41%		R-Sq (adj</a:t>
            </a:r>
            <a:r>
              <a:rPr lang="pt-BR" dirty="0">
                <a:solidFill>
                  <a:srgbClr val="0070C0"/>
                </a:solidFill>
              </a:rPr>
              <a:t>) = </a:t>
            </a:r>
            <a:r>
              <a:rPr lang="pt-BR" dirty="0" smtClean="0">
                <a:solidFill>
                  <a:srgbClr val="0070C0"/>
                </a:solidFill>
              </a:rPr>
              <a:t>63.21%</a:t>
            </a:r>
          </a:p>
          <a:p>
            <a:endParaRPr lang="en-IN" sz="800" dirty="0" smtClean="0">
              <a:solidFill>
                <a:srgbClr val="0070C0"/>
              </a:solidFill>
            </a:endParaRPr>
          </a:p>
          <a:p>
            <a:r>
              <a:rPr lang="en-IN" u="sng" dirty="0" smtClean="0">
                <a:solidFill>
                  <a:srgbClr val="0070C0"/>
                </a:solidFill>
              </a:rPr>
              <a:t>Analysis </a:t>
            </a:r>
            <a:r>
              <a:rPr lang="en-IN" u="sng" dirty="0">
                <a:solidFill>
                  <a:srgbClr val="0070C0"/>
                </a:solidFill>
              </a:rPr>
              <a:t>of </a:t>
            </a:r>
            <a:r>
              <a:rPr lang="en-IN" u="sng" dirty="0" smtClean="0">
                <a:solidFill>
                  <a:srgbClr val="0070C0"/>
                </a:solidFill>
              </a:rPr>
              <a:t>Variance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6426"/>
              </p:ext>
            </p:extLst>
          </p:nvPr>
        </p:nvGraphicFramePr>
        <p:xfrm>
          <a:off x="920552" y="4383752"/>
          <a:ext cx="8034899" cy="149352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441034"/>
                <a:gridCol w="1318773"/>
                <a:gridCol w="1318773"/>
                <a:gridCol w="1318773"/>
                <a:gridCol w="1318773"/>
                <a:gridCol w="1318773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Source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SS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MS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Regression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5967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2983.5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20.76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Residual Error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3018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143.7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8985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20276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6736" y="100496"/>
            <a:ext cx="4392488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WHAT IF ANALYSIS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156472"/>
              </p:ext>
            </p:extLst>
          </p:nvPr>
        </p:nvGraphicFramePr>
        <p:xfrm>
          <a:off x="1364602" y="1484785"/>
          <a:ext cx="7170244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2561"/>
                <a:gridCol w="1792561"/>
                <a:gridCol w="1792561"/>
                <a:gridCol w="1792561"/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S. No.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Defect Removal Effectiveness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Testing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Review Time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83.59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0.24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86.81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88.7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0.32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90.06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0.33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91.42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948255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712" y="117180"/>
            <a:ext cx="4964367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EbixP&amp;C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TARGET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403131"/>
              </p:ext>
            </p:extLst>
          </p:nvPr>
        </p:nvGraphicFramePr>
        <p:xfrm>
          <a:off x="704529" y="1628800"/>
          <a:ext cx="8568951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7675"/>
                <a:gridCol w="1264517"/>
                <a:gridCol w="1502253"/>
                <a:gridCol w="1502253"/>
                <a:gridCol w="1502253"/>
              </a:tblGrid>
              <a:tr h="822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 smtClean="0">
                          <a:effectLst/>
                        </a:rPr>
                        <a:t>I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Target 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Defect Removal Effectiveness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140.12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91.42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42.72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16.23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Testing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0.44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Review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08584" y="10434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+mj-lt"/>
              </a:rPr>
              <a:t>Setting improvement targets-</a:t>
            </a:r>
            <a:endParaRPr lang="en-US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26973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580625" y="-27384"/>
            <a:ext cx="603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 DATA FOR DRE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783441"/>
              </p:ext>
            </p:extLst>
          </p:nvPr>
        </p:nvGraphicFramePr>
        <p:xfrm>
          <a:off x="200472" y="908720"/>
          <a:ext cx="9505056" cy="20970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080120"/>
                <a:gridCol w="1152128"/>
                <a:gridCol w="532130"/>
                <a:gridCol w="462280"/>
                <a:gridCol w="532130"/>
                <a:gridCol w="532130"/>
                <a:gridCol w="462280"/>
                <a:gridCol w="532130"/>
                <a:gridCol w="532130"/>
                <a:gridCol w="532130"/>
                <a:gridCol w="532130"/>
                <a:gridCol w="532130"/>
                <a:gridCol w="462280"/>
                <a:gridCol w="532130"/>
                <a:gridCol w="462280"/>
                <a:gridCol w="634518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83.33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90.7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52.15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54.84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62.5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92.86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95.24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98.65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86.21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85.71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62.5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71.43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56.58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1.61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2.27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2.09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0.07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0.53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0.03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0.56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0.33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0.42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83.33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90.7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52.15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57.5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62.5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92.86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84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86.21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85.71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62.5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71.43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82</a:t>
                      </a:r>
                    </a:p>
                  </a:txBody>
                  <a:tcPr marT="73152" marB="73152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75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1.89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0.6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1.1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1.61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1.9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2.34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2.33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0.75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1.2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2.27</a:t>
                      </a:r>
                    </a:p>
                  </a:txBody>
                  <a:tcPr marT="73152" marB="7315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2.09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0.29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0.05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0.05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0.32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0.33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0.28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T="73152" marB="73152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0.15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520718"/>
              </p:ext>
            </p:extLst>
          </p:nvPr>
        </p:nvGraphicFramePr>
        <p:xfrm>
          <a:off x="200472" y="3276192"/>
          <a:ext cx="9537249" cy="20970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075001"/>
                <a:gridCol w="1152128"/>
                <a:gridCol w="532130"/>
                <a:gridCol w="532130"/>
                <a:gridCol w="532130"/>
                <a:gridCol w="532130"/>
                <a:gridCol w="532130"/>
                <a:gridCol w="532130"/>
                <a:gridCol w="532130"/>
                <a:gridCol w="532130"/>
                <a:gridCol w="532130"/>
                <a:gridCol w="532130"/>
                <a:gridCol w="532130"/>
                <a:gridCol w="532130"/>
                <a:gridCol w="462280"/>
                <a:gridCol w="462280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93.02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66.67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93.33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96.27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56.45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90.36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67.47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90.38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70.11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96.55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72.13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94.74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2.08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1.75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1.84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1.69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1.77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1.52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1.96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1.91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1.55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2.04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1.51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1.52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1.87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0.07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0.34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0.22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0.18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93.02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66.67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93.33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96.27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56.45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90.36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67.47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90.38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70.11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96.55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72.13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94.74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T="18288" marB="18288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2.08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1.75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1.84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1.69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1.52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1.96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1.91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1.55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2.04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1.51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1.52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2.1</a:t>
                      </a:r>
                    </a:p>
                  </a:txBody>
                  <a:tcPr marT="18288" marB="1828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2.8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0.23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0.04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0.12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0.21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0.24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0.18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0.31</a:t>
                      </a:r>
                    </a:p>
                  </a:txBody>
                  <a:tcPr marT="18288" marB="18288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T="18288" marB="18288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94278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928664" y="5715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EbixHealth</a:t>
            </a:r>
            <a:r>
              <a:rPr lang="en-US" sz="2400" b="1" dirty="0">
                <a:solidFill>
                  <a:schemeClr val="bg1"/>
                </a:solidFill>
              </a:rPr>
              <a:t> DEVELOPMENT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DEFECT REMOVAL EFFECTIVENESS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910927"/>
            <a:ext cx="8534400" cy="56864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102545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360712" y="5715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EbixHealth</a:t>
            </a:r>
            <a:r>
              <a:rPr lang="en-US" sz="2400" b="1" dirty="0">
                <a:solidFill>
                  <a:schemeClr val="bg1"/>
                </a:solidFill>
              </a:rPr>
              <a:t> DEVELOPMENT TESTING </a:t>
            </a:r>
            <a:r>
              <a:rPr lang="en-US" sz="2400" b="1" dirty="0" smtClean="0">
                <a:solidFill>
                  <a:schemeClr val="bg1"/>
                </a:solidFill>
              </a:rPr>
              <a:t>TIME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80" y="867494"/>
            <a:ext cx="8534400" cy="56578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15140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288704" y="5715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EbixHealth</a:t>
            </a:r>
            <a:r>
              <a:rPr lang="en-US" sz="2400" b="1" dirty="0">
                <a:solidFill>
                  <a:schemeClr val="bg1"/>
                </a:solidFill>
              </a:rPr>
              <a:t> DEVELOPMENT REVIEW </a:t>
            </a:r>
            <a:r>
              <a:rPr lang="en-US" sz="2400" b="1" dirty="0" smtClean="0">
                <a:solidFill>
                  <a:schemeClr val="bg1"/>
                </a:solidFill>
              </a:rPr>
              <a:t>TIME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908720"/>
            <a:ext cx="8505825" cy="56673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445176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08" y="117180"/>
            <a:ext cx="6768752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CURRENT BASELINE &amp; EQUATION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503496"/>
              </p:ext>
            </p:extLst>
          </p:nvPr>
        </p:nvGraphicFramePr>
        <p:xfrm>
          <a:off x="848544" y="1582585"/>
          <a:ext cx="8202073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8353"/>
                <a:gridCol w="1224136"/>
                <a:gridCol w="1167984"/>
                <a:gridCol w="1320800"/>
                <a:gridCol w="13208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Defect</a:t>
                      </a:r>
                      <a:r>
                        <a:rPr lang="en-IN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Removal Effectiveness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124.04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80.66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37.27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14.46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Testing Time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2.83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0.38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Review Time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-0.07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08584" y="11247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On basis of I-MR Analysis, current baselines are-</a:t>
            </a:r>
            <a:endParaRPr lang="en-US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574" y="4032138"/>
            <a:ext cx="73508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+mj-lt"/>
              </a:rPr>
              <a:t>Regression Equation –</a:t>
            </a:r>
          </a:p>
          <a:p>
            <a:endParaRPr lang="en-IN" sz="1600" dirty="0" smtClean="0">
              <a:solidFill>
                <a:srgbClr val="0070C0"/>
              </a:solidFill>
            </a:endParaRPr>
          </a:p>
          <a:p>
            <a:r>
              <a:rPr lang="en-IN" sz="1400" dirty="0" smtClean="0"/>
              <a:t>Defect Removal Effectiveness (DRE) = 46.28 </a:t>
            </a:r>
            <a:r>
              <a:rPr lang="en-IN" sz="1400" dirty="0"/>
              <a:t>+ </a:t>
            </a:r>
            <a:r>
              <a:rPr lang="en-IN" sz="1400" dirty="0" smtClean="0"/>
              <a:t>14.25 Testing Time </a:t>
            </a:r>
            <a:r>
              <a:rPr lang="en-IN" sz="1400" dirty="0"/>
              <a:t>+  </a:t>
            </a:r>
            <a:r>
              <a:rPr lang="en-IN" sz="1400" dirty="0" smtClean="0"/>
              <a:t>54.4</a:t>
            </a:r>
            <a:r>
              <a:rPr lang="en-IN" sz="1400" dirty="0"/>
              <a:t> </a:t>
            </a:r>
            <a:r>
              <a:rPr lang="en-IN" sz="1400" dirty="0" smtClean="0"/>
              <a:t>Review Time</a:t>
            </a:r>
            <a:endParaRPr lang="en-IN" sz="1400" dirty="0" smtClean="0">
              <a:latin typeface="Calibri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217684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996" y="117180"/>
            <a:ext cx="6093308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DRE</a:t>
            </a:r>
            <a:br>
              <a:rPr lang="en-US" sz="24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PROCESS PERFORMANCE  MODEL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532" y="1124744"/>
            <a:ext cx="834692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Regression Equation –</a:t>
            </a:r>
          </a:p>
          <a:p>
            <a:endParaRPr lang="en-IN" sz="500" b="1" dirty="0" smtClean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DRE = </a:t>
            </a:r>
            <a:r>
              <a:rPr lang="en-IN" b="1" dirty="0">
                <a:solidFill>
                  <a:srgbClr val="00B050"/>
                </a:solidFill>
              </a:rPr>
              <a:t>46.28 + 14.25 Testing Time +  54.4 </a:t>
            </a:r>
            <a:r>
              <a:rPr lang="en-IN" b="1" dirty="0" smtClean="0">
                <a:solidFill>
                  <a:srgbClr val="00B050"/>
                </a:solidFill>
              </a:rPr>
              <a:t>Review </a:t>
            </a:r>
            <a:r>
              <a:rPr lang="en-IN" b="1" dirty="0">
                <a:solidFill>
                  <a:srgbClr val="00B050"/>
                </a:solidFill>
              </a:rPr>
              <a:t>Time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749101"/>
              </p:ext>
            </p:extLst>
          </p:nvPr>
        </p:nvGraphicFramePr>
        <p:xfrm>
          <a:off x="896548" y="1948553"/>
          <a:ext cx="8034898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3994"/>
                <a:gridCol w="1577726"/>
                <a:gridCol w="1577726"/>
                <a:gridCol w="1577726"/>
                <a:gridCol w="1577726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Predictor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 </a:t>
                      </a:r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Constant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46.28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5.94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7.79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Testing Time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14.25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4.11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3.47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Review</a:t>
                      </a:r>
                      <a:r>
                        <a:rPr lang="en-US" sz="1200" baseline="0" dirty="0" smtClean="0"/>
                        <a:t> Time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54.4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26.1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2.09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0.047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1391" y="3573016"/>
            <a:ext cx="8052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S = </a:t>
            </a:r>
            <a:r>
              <a:rPr lang="pt-BR" dirty="0" smtClean="0">
                <a:solidFill>
                  <a:srgbClr val="0070C0"/>
                </a:solidFill>
              </a:rPr>
              <a:t>9.35774		R-Sq = 60.59%		R-Sq (adj</a:t>
            </a:r>
            <a:r>
              <a:rPr lang="pt-BR" dirty="0">
                <a:solidFill>
                  <a:srgbClr val="0070C0"/>
                </a:solidFill>
              </a:rPr>
              <a:t>) = </a:t>
            </a:r>
            <a:r>
              <a:rPr lang="pt-BR" dirty="0" smtClean="0">
                <a:solidFill>
                  <a:srgbClr val="0070C0"/>
                </a:solidFill>
              </a:rPr>
              <a:t>57.44%</a:t>
            </a:r>
          </a:p>
          <a:p>
            <a:endParaRPr lang="en-IN" sz="800" dirty="0" smtClean="0">
              <a:solidFill>
                <a:srgbClr val="0070C0"/>
              </a:solidFill>
            </a:endParaRPr>
          </a:p>
          <a:p>
            <a:r>
              <a:rPr lang="en-IN" u="sng" dirty="0" smtClean="0">
                <a:solidFill>
                  <a:srgbClr val="0070C0"/>
                </a:solidFill>
              </a:rPr>
              <a:t>Analysis </a:t>
            </a:r>
            <a:r>
              <a:rPr lang="en-IN" u="sng" dirty="0">
                <a:solidFill>
                  <a:srgbClr val="0070C0"/>
                </a:solidFill>
              </a:rPr>
              <a:t>of </a:t>
            </a:r>
            <a:r>
              <a:rPr lang="en-IN" u="sng" dirty="0" smtClean="0">
                <a:solidFill>
                  <a:srgbClr val="0070C0"/>
                </a:solidFill>
              </a:rPr>
              <a:t>Variance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059153"/>
              </p:ext>
            </p:extLst>
          </p:nvPr>
        </p:nvGraphicFramePr>
        <p:xfrm>
          <a:off x="920552" y="4383752"/>
          <a:ext cx="8034899" cy="149352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441034"/>
                <a:gridCol w="1318773"/>
                <a:gridCol w="1318773"/>
                <a:gridCol w="1318773"/>
                <a:gridCol w="1318773"/>
                <a:gridCol w="1318773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Source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SS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MS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Regression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3365.9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1682.96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19.22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Residual Error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2189.2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87.57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5555.1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37630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6736" y="100496"/>
            <a:ext cx="4392488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WHAT IF ANALYSIS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571649"/>
              </p:ext>
            </p:extLst>
          </p:nvPr>
        </p:nvGraphicFramePr>
        <p:xfrm>
          <a:off x="1364602" y="1484785"/>
          <a:ext cx="7170244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2561"/>
                <a:gridCol w="1792561"/>
                <a:gridCol w="1792561"/>
                <a:gridCol w="1792561"/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S. No.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Defect Removal Effectiveness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Testing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Review Time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80.71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0.19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82.1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83.9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86.24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0.25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87.5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27157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712" y="117180"/>
            <a:ext cx="4964367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EbixHealth</a:t>
            </a:r>
            <a:r>
              <a:rPr lang="en-US" sz="2400" b="1" dirty="0" smtClean="0">
                <a:solidFill>
                  <a:schemeClr val="bg1"/>
                </a:solidFill>
              </a:rPr>
              <a:t> DEVELOPMENT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TARGET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888342"/>
              </p:ext>
            </p:extLst>
          </p:nvPr>
        </p:nvGraphicFramePr>
        <p:xfrm>
          <a:off x="1130575" y="1700808"/>
          <a:ext cx="7566840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564"/>
                <a:gridCol w="1264517"/>
                <a:gridCol w="1502253"/>
                <a:gridCol w="1502253"/>
                <a:gridCol w="1502253"/>
              </a:tblGrid>
              <a:tr h="822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 smtClean="0">
                          <a:effectLst/>
                        </a:rPr>
                        <a:t>I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Target 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Defect Removal Effectiveness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130.88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87.5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44.12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14.46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Testing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0.38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Review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08584" y="10434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+mj-lt"/>
              </a:rPr>
              <a:t>Setting improvement targets-</a:t>
            </a:r>
            <a:endParaRPr lang="en-US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295270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352600" y="5715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DEVELOPMENT DATA FOR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 DRE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620" y="1556792"/>
            <a:ext cx="8989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All Data points under </a:t>
            </a:r>
            <a:r>
              <a:rPr lang="en-US" sz="2000" dirty="0" err="1" smtClean="0"/>
              <a:t>EbixExchange</a:t>
            </a:r>
            <a:r>
              <a:rPr lang="en-US" sz="2000" dirty="0" smtClean="0"/>
              <a:t> Development group show </a:t>
            </a:r>
            <a:r>
              <a:rPr lang="en-US" sz="2000" b="1" dirty="0" smtClean="0">
                <a:solidFill>
                  <a:srgbClr val="0070C0"/>
                </a:solidFill>
              </a:rPr>
              <a:t>100% DRE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 smtClean="0"/>
              <a:t>X Factors are normal. Sustain current performance.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9229563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208584" y="5715"/>
            <a:ext cx="6396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 DATA FOR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 DRE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650943"/>
              </p:ext>
            </p:extLst>
          </p:nvPr>
        </p:nvGraphicFramePr>
        <p:xfrm>
          <a:off x="655176" y="1204728"/>
          <a:ext cx="8516897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365568"/>
                <a:gridCol w="1925003"/>
                <a:gridCol w="553720"/>
                <a:gridCol w="553720"/>
                <a:gridCol w="570368"/>
                <a:gridCol w="553720"/>
                <a:gridCol w="623570"/>
                <a:gridCol w="623570"/>
                <a:gridCol w="553720"/>
                <a:gridCol w="623570"/>
                <a:gridCol w="570368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58.97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77.27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72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54.26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62.5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0.45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0.45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1.77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0.66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0.79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1.16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0.92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0.85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0.39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0.35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0.44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0.06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0.07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58.97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77.27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72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54.26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62.5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1.2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1.5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1.77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0.66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0.79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1.16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0.92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0.85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0.39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0.38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0.35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0.14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0.06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0.16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0.11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774401"/>
              </p:ext>
            </p:extLst>
          </p:nvPr>
        </p:nvGraphicFramePr>
        <p:xfrm>
          <a:off x="659792" y="3292960"/>
          <a:ext cx="8613688" cy="1792224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384656"/>
                <a:gridCol w="1951911"/>
                <a:gridCol w="562532"/>
                <a:gridCol w="686885"/>
                <a:gridCol w="686885"/>
                <a:gridCol w="655683"/>
                <a:gridCol w="655683"/>
                <a:gridCol w="655683"/>
                <a:gridCol w="686885"/>
                <a:gridCol w="686885"/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Actual Data</a:t>
                      </a:r>
                      <a:endParaRPr lang="en-US" sz="1200" b="1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58.21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66.67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84.62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95.24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82.35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9737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1.65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0.95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2.76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0.41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0.53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0.62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2.55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5.42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0.11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0.38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0.03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0.01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0.01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0.06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Processed Data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Defect Removal Effectiveness</a:t>
                      </a:r>
                      <a:endParaRPr lang="en-US" sz="1000" b="1" dirty="0"/>
                    </a:p>
                  </a:txBody>
                  <a:tcPr marL="45720" marR="45720" marT="73152" marB="73152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58.21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66.67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84.62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95.24</a:t>
                      </a:r>
                    </a:p>
                  </a:txBody>
                  <a:tcPr marL="137160" marR="137160" marT="9525" marB="9144" anchor="ctr"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82.35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Testing Time</a:t>
                      </a:r>
                      <a:endParaRPr lang="en-US" sz="1000" b="1" dirty="0"/>
                    </a:p>
                  </a:txBody>
                  <a:tcPr marL="45720" marR="45720" marT="73152" marB="73152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1.65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1.9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2.76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0.41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0.53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0.62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2.55</a:t>
                      </a:r>
                    </a:p>
                  </a:txBody>
                  <a:tcPr marL="137160" marR="137160" marT="9525" marB="914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Review Time</a:t>
                      </a:r>
                      <a:endParaRPr lang="en-US" sz="1000" b="1" dirty="0"/>
                    </a:p>
                  </a:txBody>
                  <a:tcPr marL="45720" marR="45720" marT="73152" marB="73152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0.25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0.38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0.03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0.01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0.01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</a:t>
                      </a:r>
                    </a:p>
                  </a:txBody>
                  <a:tcPr marL="137160" marR="137160" marT="9525" marB="9144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0.06</a:t>
                      </a:r>
                    </a:p>
                  </a:txBody>
                  <a:tcPr marL="137160" marR="137160" marT="9525" marB="9144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97517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712640" y="44624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EbixExchange</a:t>
            </a:r>
            <a:r>
              <a:rPr lang="en-US" sz="2400" b="1" dirty="0">
                <a:solidFill>
                  <a:schemeClr val="bg1"/>
                </a:solidFill>
              </a:rPr>
              <a:t> MAINTENANCE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DEFECT REMOVAL EFFECTIVENESS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05" y="908720"/>
            <a:ext cx="8486775" cy="56578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18468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144688" y="5715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EbixExchange</a:t>
            </a:r>
            <a:r>
              <a:rPr lang="en-US" sz="2400" b="1" dirty="0">
                <a:solidFill>
                  <a:schemeClr val="bg1"/>
                </a:solidFill>
              </a:rPr>
              <a:t> MAINTENANCE TESTING </a:t>
            </a:r>
            <a:r>
              <a:rPr lang="en-US" sz="2400" b="1" dirty="0" smtClean="0">
                <a:solidFill>
                  <a:schemeClr val="bg1"/>
                </a:solidFill>
              </a:rPr>
              <a:t>TIME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7" y="896069"/>
            <a:ext cx="8448675" cy="56292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880712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712640" y="5715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EbixExchange</a:t>
            </a:r>
            <a:r>
              <a:rPr lang="en-US" sz="2400" b="1" dirty="0">
                <a:solidFill>
                  <a:schemeClr val="bg1"/>
                </a:solidFill>
              </a:rPr>
              <a:t> MAINTENANCE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REVIEW TIME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886544"/>
            <a:ext cx="8486775" cy="5638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843488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08" y="117180"/>
            <a:ext cx="6768752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CURRENT BASELINE &amp; EQUATION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775381"/>
              </p:ext>
            </p:extLst>
          </p:nvPr>
        </p:nvGraphicFramePr>
        <p:xfrm>
          <a:off x="927392" y="1582585"/>
          <a:ext cx="8130064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6344"/>
                <a:gridCol w="1224136"/>
                <a:gridCol w="1167984"/>
                <a:gridCol w="1320800"/>
                <a:gridCol w="1320800"/>
              </a:tblGrid>
              <a:tr h="548640">
                <a:tc>
                  <a:txBody>
                    <a:bodyPr/>
                    <a:lstStyle/>
                    <a:p>
                      <a:pPr algn="l" fontAlgn="b"/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LCL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Defect</a:t>
                      </a:r>
                      <a:r>
                        <a:rPr lang="en-IN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Removal Effectiveness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118.96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81.59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44.23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12.46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Testing Time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-0.37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0.57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Review Time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-0.07</a:t>
                      </a:r>
                      <a:endParaRPr lang="en-U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08584" y="11247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On basis of I-MR Analysis, current baselines are-</a:t>
            </a:r>
            <a:endParaRPr lang="en-US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574" y="4032138"/>
            <a:ext cx="73508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+mj-lt"/>
              </a:rPr>
              <a:t>Regression Equation –</a:t>
            </a:r>
          </a:p>
          <a:p>
            <a:endParaRPr lang="en-IN" sz="1600" dirty="0" smtClean="0">
              <a:solidFill>
                <a:srgbClr val="0070C0"/>
              </a:solidFill>
            </a:endParaRPr>
          </a:p>
          <a:p>
            <a:r>
              <a:rPr lang="en-IN" sz="1400" dirty="0" smtClean="0"/>
              <a:t>Defect Removal Effectiveness (DRE) = 54.78 </a:t>
            </a:r>
            <a:r>
              <a:rPr lang="en-IN" sz="1400" dirty="0"/>
              <a:t>+ </a:t>
            </a:r>
            <a:r>
              <a:rPr lang="en-IN" sz="1400" dirty="0" smtClean="0"/>
              <a:t>12.63 Testing Time </a:t>
            </a:r>
            <a:r>
              <a:rPr lang="en-IN" sz="1400" dirty="0"/>
              <a:t>+  </a:t>
            </a:r>
            <a:r>
              <a:rPr lang="en-IN" sz="1400" dirty="0" smtClean="0"/>
              <a:t>57.1 Review Time</a:t>
            </a:r>
            <a:endParaRPr lang="en-IN" sz="1400" dirty="0" smtClean="0">
              <a:latin typeface="Calibri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  <a:p>
            <a:endParaRPr lang="en-US" sz="1600" dirty="0" smtClean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712164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996" y="117180"/>
            <a:ext cx="6093308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DRE</a:t>
            </a:r>
            <a:br>
              <a:rPr lang="en-US" sz="24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PROCESS PERFORMANCE  MODEL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532" y="1124744"/>
            <a:ext cx="834692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Regression Equation –</a:t>
            </a:r>
          </a:p>
          <a:p>
            <a:endParaRPr lang="en-IN" sz="500" b="1" dirty="0" smtClean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DRE = </a:t>
            </a:r>
            <a:r>
              <a:rPr lang="en-IN" b="1" dirty="0">
                <a:solidFill>
                  <a:srgbClr val="00B050"/>
                </a:solidFill>
              </a:rPr>
              <a:t>54.78 + 12.63 Testing Time +  57.1 </a:t>
            </a:r>
            <a:r>
              <a:rPr lang="en-IN" b="1" dirty="0" smtClean="0">
                <a:solidFill>
                  <a:srgbClr val="00B050"/>
                </a:solidFill>
              </a:rPr>
              <a:t>Review </a:t>
            </a:r>
            <a:r>
              <a:rPr lang="en-IN" b="1" dirty="0">
                <a:solidFill>
                  <a:srgbClr val="00B050"/>
                </a:solidFill>
              </a:rPr>
              <a:t>Time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276499"/>
              </p:ext>
            </p:extLst>
          </p:nvPr>
        </p:nvGraphicFramePr>
        <p:xfrm>
          <a:off x="896548" y="1948553"/>
          <a:ext cx="8034898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3994"/>
                <a:gridCol w="1577726"/>
                <a:gridCol w="1577726"/>
                <a:gridCol w="1577726"/>
                <a:gridCol w="1577726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Predictor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 </a:t>
                      </a:r>
                      <a:r>
                        <a:rPr lang="en-US" sz="1400" dirty="0" err="1" smtClean="0"/>
                        <a:t>Coef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Constant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54.78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5.93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9.24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Testing Time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12.63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3.26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3.87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Review</a:t>
                      </a:r>
                      <a:r>
                        <a:rPr lang="en-US" sz="1200" baseline="0" dirty="0" smtClean="0"/>
                        <a:t> Time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57.1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20.5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2.78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0.015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1391" y="3573016"/>
            <a:ext cx="8052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S = </a:t>
            </a:r>
            <a:r>
              <a:rPr lang="pt-BR" dirty="0" smtClean="0">
                <a:solidFill>
                  <a:srgbClr val="0070C0"/>
                </a:solidFill>
              </a:rPr>
              <a:t>10.7774		R-Sq = 64.46%		R-Sq (adj</a:t>
            </a:r>
            <a:r>
              <a:rPr lang="pt-BR" dirty="0">
                <a:solidFill>
                  <a:srgbClr val="0070C0"/>
                </a:solidFill>
              </a:rPr>
              <a:t>) = </a:t>
            </a:r>
            <a:r>
              <a:rPr lang="pt-BR" dirty="0" smtClean="0">
                <a:solidFill>
                  <a:srgbClr val="0070C0"/>
                </a:solidFill>
              </a:rPr>
              <a:t>59.36%</a:t>
            </a:r>
          </a:p>
          <a:p>
            <a:endParaRPr lang="en-IN" sz="800" dirty="0" smtClean="0">
              <a:solidFill>
                <a:srgbClr val="0070C0"/>
              </a:solidFill>
            </a:endParaRPr>
          </a:p>
          <a:p>
            <a:r>
              <a:rPr lang="en-IN" u="sng" dirty="0" smtClean="0">
                <a:solidFill>
                  <a:srgbClr val="0070C0"/>
                </a:solidFill>
              </a:rPr>
              <a:t>Analysis </a:t>
            </a:r>
            <a:r>
              <a:rPr lang="en-IN" u="sng" dirty="0">
                <a:solidFill>
                  <a:srgbClr val="0070C0"/>
                </a:solidFill>
              </a:rPr>
              <a:t>of </a:t>
            </a:r>
            <a:r>
              <a:rPr lang="en-IN" u="sng" dirty="0" smtClean="0">
                <a:solidFill>
                  <a:srgbClr val="0070C0"/>
                </a:solidFill>
              </a:rPr>
              <a:t>Variance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036863"/>
              </p:ext>
            </p:extLst>
          </p:nvPr>
        </p:nvGraphicFramePr>
        <p:xfrm>
          <a:off x="920552" y="4383752"/>
          <a:ext cx="8034899" cy="149352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441034"/>
                <a:gridCol w="1318773"/>
                <a:gridCol w="1318773"/>
                <a:gridCol w="1318773"/>
                <a:gridCol w="1318773"/>
                <a:gridCol w="1318773"/>
              </a:tblGrid>
              <a:tr h="32831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Source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DF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SS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Adj</a:t>
                      </a:r>
                      <a:r>
                        <a:rPr lang="en-US" sz="1400" dirty="0" smtClean="0"/>
                        <a:t> MS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P-Value</a:t>
                      </a:r>
                      <a:endParaRPr lang="en-US" sz="14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Regression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2949.8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1474.9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12.70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Residual Error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14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1626.1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116.2</a:t>
                      </a:r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16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4576.0</a:t>
                      </a:r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82880" marR="182880" marT="91440" marB="9144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39437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6736" y="100496"/>
            <a:ext cx="4752528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WHAT IF ANALYSIS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468546"/>
              </p:ext>
            </p:extLst>
          </p:nvPr>
        </p:nvGraphicFramePr>
        <p:xfrm>
          <a:off x="1364602" y="1484785"/>
          <a:ext cx="7170244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2561"/>
                <a:gridCol w="1792561"/>
                <a:gridCol w="1792561"/>
                <a:gridCol w="1792561"/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S. No.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Defect Removal Effectiveness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Testing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Review Time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81.59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0.17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82.11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0.18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83.31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0.19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84.51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</a:t>
                      </a:r>
                    </a:p>
                  </a:txBody>
                  <a:tcPr marL="9525" marR="9525" marT="9525" marB="0" anchor="ctr"/>
                </a:tc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IN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86.29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23796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712" y="117180"/>
            <a:ext cx="4964367" cy="592200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EbixExchange</a:t>
            </a:r>
            <a:r>
              <a:rPr lang="en-US" sz="2400" b="1" dirty="0" smtClean="0">
                <a:solidFill>
                  <a:schemeClr val="bg1"/>
                </a:solidFill>
              </a:rPr>
              <a:t> MAINTENANCE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IMPROVEMENT TARGET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804441"/>
              </p:ext>
            </p:extLst>
          </p:nvPr>
        </p:nvGraphicFramePr>
        <p:xfrm>
          <a:off x="1130575" y="1700808"/>
          <a:ext cx="7566840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564"/>
                <a:gridCol w="1264517"/>
                <a:gridCol w="1502253"/>
                <a:gridCol w="1502253"/>
                <a:gridCol w="1502253"/>
              </a:tblGrid>
              <a:tr h="822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 smtClean="0">
                          <a:effectLst/>
                        </a:rPr>
                        <a:t>I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Target Mean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LSL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SD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Defect Removal Effectiveness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123.66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86.29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48.92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12.46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Testing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3.20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0.57</a:t>
                      </a:r>
                    </a:p>
                  </a:txBody>
                  <a:tcPr marL="9525" marR="9525" marT="9525" marB="0" anchor="ctr"/>
                </a:tc>
              </a:tr>
              <a:tr h="822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Review 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-0.03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08584" y="1043444"/>
            <a:ext cx="647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+mj-lt"/>
              </a:rPr>
              <a:t>Setting improvement targets-</a:t>
            </a:r>
            <a:endParaRPr lang="en-US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114625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672" y="117180"/>
            <a:ext cx="5328592" cy="592200"/>
          </a:xfrm>
        </p:spPr>
        <p:txBody>
          <a:bodyPr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DRE IMPROVEMENT ACTION PLAN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6549" y="980728"/>
            <a:ext cx="819091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 dirty="0" smtClean="0"/>
              <a:t>Need to increase the effort spent on testing and at the same time ensuring that it leads to increase in Test </a:t>
            </a:r>
            <a:r>
              <a:rPr lang="en-US" b="1" dirty="0"/>
              <a:t>E</a:t>
            </a:r>
            <a:r>
              <a:rPr lang="en-US" b="1" dirty="0" smtClean="0"/>
              <a:t>ffectiveness and Test Efficiency (i.e. finding more and quality testing bugs in same amount of given time and reserving more time for testing).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endParaRPr lang="en-US" b="1" dirty="0" smtClean="0"/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 dirty="0" smtClean="0"/>
              <a:t>Need to increase the efforts spent on reviews and </a:t>
            </a:r>
            <a:r>
              <a:rPr lang="en-US" b="1" dirty="0"/>
              <a:t>at the same time ensuring </a:t>
            </a:r>
            <a:r>
              <a:rPr lang="en-US" b="1" dirty="0" smtClean="0"/>
              <a:t>that it leads to increase the Review </a:t>
            </a:r>
            <a:r>
              <a:rPr lang="en-US" b="1" dirty="0"/>
              <a:t>E</a:t>
            </a:r>
            <a:r>
              <a:rPr lang="en-US" b="1" dirty="0" smtClean="0"/>
              <a:t>ffectiveness and Review Efficiency (i.e. finding </a:t>
            </a:r>
            <a:r>
              <a:rPr lang="en-US" b="1" dirty="0"/>
              <a:t>more and quality </a:t>
            </a:r>
            <a:r>
              <a:rPr lang="en-US" b="1" dirty="0" smtClean="0"/>
              <a:t>review bugs </a:t>
            </a:r>
            <a:r>
              <a:rPr lang="en-US" b="1" dirty="0"/>
              <a:t>in same amount of given time and reserving more time for </a:t>
            </a:r>
            <a:r>
              <a:rPr lang="en-US" b="1" dirty="0" smtClean="0"/>
              <a:t>reviewing).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endParaRPr lang="en-US" b="1" dirty="0" smtClean="0"/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N" b="1" dirty="0" smtClean="0"/>
              <a:t>Need to include this increase in Testing </a:t>
            </a:r>
            <a:r>
              <a:rPr lang="en-IN" b="1" dirty="0"/>
              <a:t>T</a:t>
            </a:r>
            <a:r>
              <a:rPr lang="en-IN" b="1" dirty="0" smtClean="0"/>
              <a:t>ime and Review Time from planning stage itself by a potential modification/customization of Estimation model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200944154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672" y="117180"/>
            <a:ext cx="6336704" cy="592200"/>
          </a:xfrm>
        </p:spPr>
        <p:txBody>
          <a:bodyPr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DRE IMPROVEMENT ACTION PLAN CONTINUE..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260" y="1124744"/>
            <a:ext cx="8351236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endParaRPr lang="en-US" b="1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IN" b="1" dirty="0" smtClean="0"/>
              <a:t>4.  </a:t>
            </a:r>
            <a:r>
              <a:rPr lang="en-IN" b="1" dirty="0"/>
              <a:t>Above mentioned points may be achieved  by: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IN" b="1" dirty="0"/>
              <a:t>Preparing and following project specific testing and review guidelines.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IN" b="1" dirty="0"/>
              <a:t>By Training resources to conduct efficient reviews.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IN" b="1" dirty="0"/>
              <a:t>Capturing and implementing CDP details properly (SME review may require in addition to PEER review for certain identified work items).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IN" b="1" dirty="0"/>
              <a:t>By preparing and making test cases available before development.</a:t>
            </a:r>
            <a:endParaRPr lang="en-US" b="1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b="1" dirty="0" smtClean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b="1" dirty="0" smtClean="0"/>
              <a:t>5. Data </a:t>
            </a:r>
            <a:r>
              <a:rPr lang="en-US" b="1" dirty="0"/>
              <a:t>should be correctly updated for UAT and Production environments in Testing Metric of </a:t>
            </a:r>
            <a:r>
              <a:rPr lang="en-US" b="1" dirty="0" err="1"/>
              <a:t>iEmployee</a:t>
            </a:r>
            <a:r>
              <a:rPr lang="en-US" b="1" dirty="0"/>
              <a:t> for correct calculation of </a:t>
            </a:r>
            <a:r>
              <a:rPr lang="en-US" b="1" dirty="0" smtClean="0"/>
              <a:t>DRE.</a:t>
            </a:r>
          </a:p>
        </p:txBody>
      </p:sp>
    </p:spTree>
    <p:extLst>
      <p:ext uri="{BB962C8B-B14F-4D97-AF65-F5344CB8AC3E}">
        <p14:creationId xmlns:p14="http://schemas.microsoft.com/office/powerpoint/2010/main" val="92671157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98980" cy="6851520"/>
          </a:xfrm>
          <a:prstGeom prst="rect">
            <a:avLst/>
          </a:prstGeom>
          <a:ln w="9360">
            <a:noFill/>
          </a:ln>
        </p:spPr>
      </p:pic>
      <p:pic>
        <p:nvPicPr>
          <p:cNvPr id="49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6260" cy="8265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672" y="117180"/>
            <a:ext cx="6336704" cy="592200"/>
          </a:xfrm>
        </p:spPr>
        <p:txBody>
          <a:bodyPr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DRE IMPROVEMENT ACTION PLAN CONTINUE..</a:t>
            </a:r>
            <a:endParaRPr lang="en-IN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260" y="1124744"/>
            <a:ext cx="8351236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endParaRPr lang="en-US" b="1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b="1" dirty="0"/>
              <a:t>6. Improving synchronization between Timesheet data with Review metrics and Testing metrics data.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IN" b="1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IN" b="1" dirty="0"/>
              <a:t>Improvement action plan to be shared with Leadership Task Force in review meetings and reports to be presented when suggestions are implemented.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848017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12246</TotalTime>
  <Words>3959</Words>
  <Application>Microsoft Office PowerPoint</Application>
  <PresentationFormat>A4 Paper (210x297 mm)</PresentationFormat>
  <Paragraphs>2739</Paragraphs>
  <Slides>85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Office Theme</vt:lpstr>
      <vt:lpstr>PowerPoint Presentation</vt:lpstr>
      <vt:lpstr>SNAPSHOT</vt:lpstr>
      <vt:lpstr>EbixP&amp;C PROJECT LIST</vt:lpstr>
      <vt:lpstr>EbixHealth PROJECT LIST</vt:lpstr>
      <vt:lpstr>EbixExchange PROJECT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EbixP&amp;C DEVELOPMENT  CURRENT BASELINE &amp; EQUATION</vt:lpstr>
      <vt:lpstr>EbixP&amp;C DEVELOPMENT PRODUCTIVITY  PROCESS PERFORMANCE  MODEL</vt:lpstr>
      <vt:lpstr>EbixP&amp;C DEVELOPMENT PRODUCTIVITY  WHAT IF ANALYSIS</vt:lpstr>
      <vt:lpstr>EbixP&amp;C DEVELOPMENT PRODUCTIVITY  IMPROVEMENT TARGET</vt:lpstr>
      <vt:lpstr>PowerPoint Presentation</vt:lpstr>
      <vt:lpstr>PowerPoint Presentation</vt:lpstr>
      <vt:lpstr>PowerPoint Presentation</vt:lpstr>
      <vt:lpstr>PowerPoint Presentation</vt:lpstr>
      <vt:lpstr>EbixP&amp;C MAINTENANCE  CURRENT BASELINE &amp; EQUATION</vt:lpstr>
      <vt:lpstr>EbixP&amp;C MAINTENANCE PRODUCTIVITY  PROCESS PERFORMANCE  MODEL</vt:lpstr>
      <vt:lpstr>EbixP&amp;C MAINTENANCE PRODUCTIVITY  WHAT IF ANALYSIS</vt:lpstr>
      <vt:lpstr>EbixP&amp;C MAINTENANCE PRODUCTIVITY  IMPROVEMENT TARGET</vt:lpstr>
      <vt:lpstr>PowerPoint Presentation</vt:lpstr>
      <vt:lpstr>PowerPoint Presentation</vt:lpstr>
      <vt:lpstr>PowerPoint Presentation</vt:lpstr>
      <vt:lpstr>PowerPoint Presentation</vt:lpstr>
      <vt:lpstr>EbixHealth DEVELOPMENT  CURRENT BASELINE &amp; EQUATION</vt:lpstr>
      <vt:lpstr>EbixHealth DEVELOPMENT PRODUCTIVITY  PROCESS PERFORMANCE  MODEL</vt:lpstr>
      <vt:lpstr>EbixHealth DEVELOPMENT PRODUCTIVITY  WHAT IF ANALYSIS</vt:lpstr>
      <vt:lpstr>EbixHealth DEVELOPMENT PRODUCTIVITY  IMPROVEMENT TARGET</vt:lpstr>
      <vt:lpstr>PowerPoint Presentation</vt:lpstr>
      <vt:lpstr>PowerPoint Presentation</vt:lpstr>
      <vt:lpstr>PowerPoint Presentation</vt:lpstr>
      <vt:lpstr>PowerPoint Presentation</vt:lpstr>
      <vt:lpstr>EbixExchange DEVELOPMENT  CURRENT BASELINE &amp; EQUATION</vt:lpstr>
      <vt:lpstr>EbixExchange DEVELOPMENT PRODUCTIVITY  PROCESS PERFORMANCE  MODEL</vt:lpstr>
      <vt:lpstr>EbixExchange DEVELOPMENT  WHAT IF ANALYSIS</vt:lpstr>
      <vt:lpstr>EbixExchange DEVELOPMENT  IMPROVEMENT TARGET</vt:lpstr>
      <vt:lpstr>PowerPoint Presentation</vt:lpstr>
      <vt:lpstr>PowerPoint Presentation</vt:lpstr>
      <vt:lpstr>PowerPoint Presentation</vt:lpstr>
      <vt:lpstr>PowerPoint Presentation</vt:lpstr>
      <vt:lpstr>EbixExchange MAINTENANCE  CURRENT BASELINE &amp; EQUATION</vt:lpstr>
      <vt:lpstr>EbixExchange MAINTENANCE  PRODUCTIVITY  PROCESS PERFORMANCE  MODEL</vt:lpstr>
      <vt:lpstr>EbixExchange MAINTENANCE  WHAT IF ANALYSIS</vt:lpstr>
      <vt:lpstr>EbixExchange MAINTENANCE IMPROVEMENT TARGET</vt:lpstr>
      <vt:lpstr>PRODUCTIVITY  IMPROVEMENT ACTION PLAN</vt:lpstr>
      <vt:lpstr>PRODUCTIVITY  IMPROVEMENT ACTION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EbixP&amp;C DEVELOPMENT  CURRENT BASELINE &amp; EQUATION</vt:lpstr>
      <vt:lpstr>EbixP&amp;C DEVELOPMENT DRE PROCESS PERFORMANCE  MODEL</vt:lpstr>
      <vt:lpstr>EbixP&amp;C DEVELOPMENT WHAT IF ANALYSIS</vt:lpstr>
      <vt:lpstr>EbixP&amp;C DEVELOPMENT IMPROVEMENT TARGET</vt:lpstr>
      <vt:lpstr>PowerPoint Presentation</vt:lpstr>
      <vt:lpstr>PowerPoint Presentation</vt:lpstr>
      <vt:lpstr>PowerPoint Presentation</vt:lpstr>
      <vt:lpstr>PowerPoint Presentation</vt:lpstr>
      <vt:lpstr>EbixP&amp;C MAINTENANCE  CURRENT BASELINE &amp; EQUATION</vt:lpstr>
      <vt:lpstr>EbixP&amp;C MAINTENANCE DRE PROCESS PERFORMANCE  MODEL</vt:lpstr>
      <vt:lpstr>EbixP&amp;C MAINTENANCE WHAT IF ANALYSIS</vt:lpstr>
      <vt:lpstr>EbixP&amp;C MAINTENANCE IMPROVEMENT TARGET</vt:lpstr>
      <vt:lpstr>PowerPoint Presentation</vt:lpstr>
      <vt:lpstr>PowerPoint Presentation</vt:lpstr>
      <vt:lpstr>PowerPoint Presentation</vt:lpstr>
      <vt:lpstr>PowerPoint Presentation</vt:lpstr>
      <vt:lpstr>EbixHealth DEVELOPMENT  CURRENT BASELINE &amp; EQUATION</vt:lpstr>
      <vt:lpstr>EbixHealth DEVELOPMENT DRE PROCESS PERFORMANCE  MODEL</vt:lpstr>
      <vt:lpstr>EbixHealth DEVELOPMENT WHAT IF ANALYSIS</vt:lpstr>
      <vt:lpstr>EbixHealth DEVELOPMENT IMPROVEMENT TARGET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EbixExchange MAINTENANCE  CURRENT BASELINE &amp; EQUATION</vt:lpstr>
      <vt:lpstr>EbixExchange MAINTENANCE DRE PROCESS PERFORMANCE  MODEL</vt:lpstr>
      <vt:lpstr>EbixExchange MAINTENANCE  WHAT IF ANALYSIS</vt:lpstr>
      <vt:lpstr>EbixExchange MAINTENANCE IMPROVEMENT TARGET</vt:lpstr>
      <vt:lpstr>DRE IMPROVEMENT ACTION PLAN</vt:lpstr>
      <vt:lpstr>DRE IMPROVEMENT ACTION PLAN CONTINUE..</vt:lpstr>
      <vt:lpstr>DRE IMPROVEMENT ACTION PLAN CONTINUE..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Veronica Agarwal</dc:creator>
  <cp:lastModifiedBy>avishnoi</cp:lastModifiedBy>
  <cp:revision>211</cp:revision>
  <dcterms:modified xsi:type="dcterms:W3CDTF">2017-03-02T05:07:21Z</dcterms:modified>
</cp:coreProperties>
</file>